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3" r:id="rId3"/>
    <p:sldId id="307" r:id="rId4"/>
    <p:sldId id="294" r:id="rId5"/>
    <p:sldId id="309" r:id="rId6"/>
    <p:sldId id="312" r:id="rId7"/>
    <p:sldId id="318" r:id="rId8"/>
    <p:sldId id="332" r:id="rId9"/>
    <p:sldId id="328" r:id="rId10"/>
    <p:sldId id="329" r:id="rId11"/>
    <p:sldId id="319" r:id="rId12"/>
    <p:sldId id="321" r:id="rId13"/>
    <p:sldId id="331" r:id="rId14"/>
    <p:sldId id="326" r:id="rId15"/>
    <p:sldId id="320" r:id="rId16"/>
    <p:sldId id="323" r:id="rId17"/>
    <p:sldId id="325" r:id="rId18"/>
    <p:sldId id="330" r:id="rId19"/>
    <p:sldId id="327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ylor, Erin" initials="TE" lastIdx="3" clrIdx="0">
    <p:extLst>
      <p:ext uri="{19B8F6BF-5375-455C-9EA6-DF929625EA0E}">
        <p15:presenceInfo xmlns:p15="http://schemas.microsoft.com/office/powerpoint/2012/main" userId="S::TaylorE@worcesterma.gov::076ed8eb-1b7b-4f03-aae5-a45e6575f5e8" providerId="AD"/>
      </p:ext>
    </p:extLst>
  </p:cmAuthor>
  <p:cmAuthor id="2" name="McGourthy, Timothy" initials="MT" lastIdx="2" clrIdx="1">
    <p:extLst>
      <p:ext uri="{19B8F6BF-5375-455C-9EA6-DF929625EA0E}">
        <p15:presenceInfo xmlns:p15="http://schemas.microsoft.com/office/powerpoint/2012/main" userId="S::McGourthyT@worcesterma.gov::080d8ff4-7582-4fb5-b83c-763fd056ba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2" d="100"/>
          <a:sy n="12" d="100"/>
        </p:scale>
        <p:origin x="263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72274-288E-4BF8-A172-CFB461A57E16}" type="doc">
      <dgm:prSet loTypeId="urn:microsoft.com/office/officeart/2005/8/layout/process4" loCatId="process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352CFCE9-C662-466E-8A1A-C8CACFDBF4EE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Identify Budget Constraints (Tax Levy, Local Receipts, State Aid, etc.) </a:t>
          </a:r>
        </a:p>
      </dgm:t>
    </dgm:pt>
    <dgm:pt modelId="{D4E52ACE-609E-4A81-B1A2-E299D8C13CF0}" type="parTrans" cxnId="{40D7B2E1-27F8-48FE-A8F7-D7FAE9816F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5768772-E047-4FB0-A657-58293C3F68BD}" type="sibTrans" cxnId="{40D7B2E1-27F8-48FE-A8F7-D7FAE9816F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D4D73E7-A11E-45EF-B558-C9233669B9BC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Refine Based on Budget Constraints</a:t>
          </a:r>
        </a:p>
      </dgm:t>
    </dgm:pt>
    <dgm:pt modelId="{75A287EE-3D6A-4744-BD7B-CA48ECCAF447}" type="parTrans" cxnId="{109886B1-2C9E-4F93-B836-7A46BB9DA46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8623F07-2147-48BE-8D2D-A4C58FB5335D}" type="sibTrans" cxnId="{109886B1-2C9E-4F93-B836-7A46BB9DA46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CC094AD-86C3-4C89-AB0B-1EB8D62F7F62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Develop Departmental Budgets</a:t>
          </a:r>
        </a:p>
      </dgm:t>
    </dgm:pt>
    <dgm:pt modelId="{0D0B674A-EC3B-45EB-84E6-3313751A98F4}" type="parTrans" cxnId="{EFF58BFA-2072-47FE-9F1B-9A4FD79DD0E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49E6311-25C6-4581-A817-89893C5C19DE}" type="sibTrans" cxnId="{EFF58BFA-2072-47FE-9F1B-9A4FD79DD0E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F418391-BF49-42DC-8B2A-D735E54875DE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Submit to City Council for Review and Approval</a:t>
          </a:r>
        </a:p>
      </dgm:t>
    </dgm:pt>
    <dgm:pt modelId="{10A19C45-A7AF-4773-97AB-9A2936FC5E3E}" type="parTrans" cxnId="{F6BD8A15-5276-4FDE-A42F-E0763F1F23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87DC7E2-D168-412F-80BB-CA82F8A4A245}" type="sibTrans" cxnId="{F6BD8A15-5276-4FDE-A42F-E0763F1F23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6B951C5-9449-4B97-97FE-AB02D6F4E3E5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Develop City Priorities for Operating &amp; Capital Needs</a:t>
          </a:r>
        </a:p>
      </dgm:t>
    </dgm:pt>
    <dgm:pt modelId="{F117D6C6-BE67-4EDC-83C1-5F48846E37D1}" type="parTrans" cxnId="{B97BF4F7-0BF8-406E-BA69-E4463AD2333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95B66DE-0922-4D73-A35F-E8E71F4D0538}" type="sibTrans" cxnId="{B97BF4F7-0BF8-406E-BA69-E4463AD2333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7ED0F2-9094-452A-8A46-D0B886A8751C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Identify Fixed Costs (Education Funding, Debt Service, Pension Obligations, etc.)</a:t>
          </a:r>
        </a:p>
      </dgm:t>
    </dgm:pt>
    <dgm:pt modelId="{FE1A9550-46CC-4723-91D2-4797F551358F}" type="parTrans" cxnId="{2EB12924-BFB0-49E1-87AC-E78802E8B4A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39080BB-6EB4-4816-9931-2FE2C75C9DEA}" type="sibTrans" cxnId="{2EB12924-BFB0-49E1-87AC-E78802E8B4A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241467A-ECE8-45F9-AD11-205A4560B1F8}" type="pres">
      <dgm:prSet presAssocID="{27672274-288E-4BF8-A172-CFB461A57E16}" presName="Name0" presStyleCnt="0">
        <dgm:presLayoutVars>
          <dgm:dir/>
          <dgm:animLvl val="lvl"/>
          <dgm:resizeHandles val="exact"/>
        </dgm:presLayoutVars>
      </dgm:prSet>
      <dgm:spPr/>
    </dgm:pt>
    <dgm:pt modelId="{C80DDB84-3531-4E33-B6A7-565D01F4CA99}" type="pres">
      <dgm:prSet presAssocID="{EF418391-BF49-42DC-8B2A-D735E54875DE}" presName="boxAndChildren" presStyleCnt="0"/>
      <dgm:spPr/>
    </dgm:pt>
    <dgm:pt modelId="{72C5D262-C18B-4F87-8ACC-799F85A89EB5}" type="pres">
      <dgm:prSet presAssocID="{EF418391-BF49-42DC-8B2A-D735E54875DE}" presName="parentTextBox" presStyleLbl="node1" presStyleIdx="0" presStyleCnt="6"/>
      <dgm:spPr/>
    </dgm:pt>
    <dgm:pt modelId="{6BA26975-8FF4-470C-89DA-A5F26F05CE14}" type="pres">
      <dgm:prSet presAssocID="{E8623F07-2147-48BE-8D2D-A4C58FB5335D}" presName="sp" presStyleCnt="0"/>
      <dgm:spPr/>
    </dgm:pt>
    <dgm:pt modelId="{AD792F23-ED84-4F14-8829-4120A90896C2}" type="pres">
      <dgm:prSet presAssocID="{7D4D73E7-A11E-45EF-B558-C9233669B9BC}" presName="arrowAndChildren" presStyleCnt="0"/>
      <dgm:spPr/>
    </dgm:pt>
    <dgm:pt modelId="{EAA1380D-9FE9-4BBC-9C15-EA5EADC5710E}" type="pres">
      <dgm:prSet presAssocID="{7D4D73E7-A11E-45EF-B558-C9233669B9BC}" presName="parentTextArrow" presStyleLbl="node1" presStyleIdx="1" presStyleCnt="6"/>
      <dgm:spPr/>
    </dgm:pt>
    <dgm:pt modelId="{6E2B9AC3-4176-4C01-B352-1E4F78CDBB6F}" type="pres">
      <dgm:prSet presAssocID="{349E6311-25C6-4581-A817-89893C5C19DE}" presName="sp" presStyleCnt="0"/>
      <dgm:spPr/>
    </dgm:pt>
    <dgm:pt modelId="{BF10F542-4CCA-41F0-B165-03CC925C9C7E}" type="pres">
      <dgm:prSet presAssocID="{CCC094AD-86C3-4C89-AB0B-1EB8D62F7F62}" presName="arrowAndChildren" presStyleCnt="0"/>
      <dgm:spPr/>
    </dgm:pt>
    <dgm:pt modelId="{96C6EF30-7BBF-4979-9AD7-F12EF1E9DD33}" type="pres">
      <dgm:prSet presAssocID="{CCC094AD-86C3-4C89-AB0B-1EB8D62F7F62}" presName="parentTextArrow" presStyleLbl="node1" presStyleIdx="2" presStyleCnt="6"/>
      <dgm:spPr/>
    </dgm:pt>
    <dgm:pt modelId="{3AC2F615-5AED-4907-BE3E-6DE94C9051EC}" type="pres">
      <dgm:prSet presAssocID="{139080BB-6EB4-4816-9931-2FE2C75C9DEA}" presName="sp" presStyleCnt="0"/>
      <dgm:spPr/>
    </dgm:pt>
    <dgm:pt modelId="{4FF32333-31D6-435E-BFCE-70A64A041FE6}" type="pres">
      <dgm:prSet presAssocID="{9D7ED0F2-9094-452A-8A46-D0B886A8751C}" presName="arrowAndChildren" presStyleCnt="0"/>
      <dgm:spPr/>
    </dgm:pt>
    <dgm:pt modelId="{22CC31F2-71EA-406E-80A3-11E0AE0E2533}" type="pres">
      <dgm:prSet presAssocID="{9D7ED0F2-9094-452A-8A46-D0B886A8751C}" presName="parentTextArrow" presStyleLbl="node1" presStyleIdx="3" presStyleCnt="6"/>
      <dgm:spPr/>
    </dgm:pt>
    <dgm:pt modelId="{F0A733D2-7CD8-4D8B-9FB1-62C74EE9CEDD}" type="pres">
      <dgm:prSet presAssocID="{75768772-E047-4FB0-A657-58293C3F68BD}" presName="sp" presStyleCnt="0"/>
      <dgm:spPr/>
    </dgm:pt>
    <dgm:pt modelId="{18433CA6-6BCB-4D61-8FC7-5562F798F57E}" type="pres">
      <dgm:prSet presAssocID="{352CFCE9-C662-466E-8A1A-C8CACFDBF4EE}" presName="arrowAndChildren" presStyleCnt="0"/>
      <dgm:spPr/>
    </dgm:pt>
    <dgm:pt modelId="{FA390AEA-DFC9-4D1E-ACDC-564F6A029829}" type="pres">
      <dgm:prSet presAssocID="{352CFCE9-C662-466E-8A1A-C8CACFDBF4EE}" presName="parentTextArrow" presStyleLbl="node1" presStyleIdx="4" presStyleCnt="6"/>
      <dgm:spPr/>
    </dgm:pt>
    <dgm:pt modelId="{974DE070-F7AC-41EA-9455-153FE5E684D5}" type="pres">
      <dgm:prSet presAssocID="{995B66DE-0922-4D73-A35F-E8E71F4D0538}" presName="sp" presStyleCnt="0"/>
      <dgm:spPr/>
    </dgm:pt>
    <dgm:pt modelId="{828277D5-931B-4050-8987-90691FDC4F6F}" type="pres">
      <dgm:prSet presAssocID="{36B951C5-9449-4B97-97FE-AB02D6F4E3E5}" presName="arrowAndChildren" presStyleCnt="0"/>
      <dgm:spPr/>
    </dgm:pt>
    <dgm:pt modelId="{1CC9FE1E-3503-4FC9-9CCB-685B3A777AB3}" type="pres">
      <dgm:prSet presAssocID="{36B951C5-9449-4B97-97FE-AB02D6F4E3E5}" presName="parentTextArrow" presStyleLbl="node1" presStyleIdx="5" presStyleCnt="6" custLinFactNeighborX="6530" custLinFactNeighborY="-265"/>
      <dgm:spPr/>
    </dgm:pt>
  </dgm:ptLst>
  <dgm:cxnLst>
    <dgm:cxn modelId="{41036904-202F-413B-9C34-5A205F71892E}" type="presOf" srcId="{9D7ED0F2-9094-452A-8A46-D0B886A8751C}" destId="{22CC31F2-71EA-406E-80A3-11E0AE0E2533}" srcOrd="0" destOrd="0" presId="urn:microsoft.com/office/officeart/2005/8/layout/process4"/>
    <dgm:cxn modelId="{BA459F12-F386-4C17-981D-14EBD1B3CAFE}" type="presOf" srcId="{352CFCE9-C662-466E-8A1A-C8CACFDBF4EE}" destId="{FA390AEA-DFC9-4D1E-ACDC-564F6A029829}" srcOrd="0" destOrd="0" presId="urn:microsoft.com/office/officeart/2005/8/layout/process4"/>
    <dgm:cxn modelId="{F6BD8A15-5276-4FDE-A42F-E0763F1F23D6}" srcId="{27672274-288E-4BF8-A172-CFB461A57E16}" destId="{EF418391-BF49-42DC-8B2A-D735E54875DE}" srcOrd="5" destOrd="0" parTransId="{10A19C45-A7AF-4773-97AB-9A2936FC5E3E}" sibTransId="{887DC7E2-D168-412F-80BB-CA82F8A4A245}"/>
    <dgm:cxn modelId="{2EB12924-BFB0-49E1-87AC-E78802E8B4AF}" srcId="{27672274-288E-4BF8-A172-CFB461A57E16}" destId="{9D7ED0F2-9094-452A-8A46-D0B886A8751C}" srcOrd="2" destOrd="0" parTransId="{FE1A9550-46CC-4723-91D2-4797F551358F}" sibTransId="{139080BB-6EB4-4816-9931-2FE2C75C9DEA}"/>
    <dgm:cxn modelId="{08A1F02B-3D29-4001-97EA-690D1842F359}" type="presOf" srcId="{CCC094AD-86C3-4C89-AB0B-1EB8D62F7F62}" destId="{96C6EF30-7BBF-4979-9AD7-F12EF1E9DD33}" srcOrd="0" destOrd="0" presId="urn:microsoft.com/office/officeart/2005/8/layout/process4"/>
    <dgm:cxn modelId="{0EEE9858-2C35-4DBA-BC0B-65D7EAD4A93C}" type="presOf" srcId="{EF418391-BF49-42DC-8B2A-D735E54875DE}" destId="{72C5D262-C18B-4F87-8ACC-799F85A89EB5}" srcOrd="0" destOrd="0" presId="urn:microsoft.com/office/officeart/2005/8/layout/process4"/>
    <dgm:cxn modelId="{D953A98C-E26F-4D9F-B1B0-105E9D4AA253}" type="presOf" srcId="{27672274-288E-4BF8-A172-CFB461A57E16}" destId="{C241467A-ECE8-45F9-AD11-205A4560B1F8}" srcOrd="0" destOrd="0" presId="urn:microsoft.com/office/officeart/2005/8/layout/process4"/>
    <dgm:cxn modelId="{109886B1-2C9E-4F93-B836-7A46BB9DA467}" srcId="{27672274-288E-4BF8-A172-CFB461A57E16}" destId="{7D4D73E7-A11E-45EF-B558-C9233669B9BC}" srcOrd="4" destOrd="0" parTransId="{75A287EE-3D6A-4744-BD7B-CA48ECCAF447}" sibTransId="{E8623F07-2147-48BE-8D2D-A4C58FB5335D}"/>
    <dgm:cxn modelId="{01AFF2B3-99BD-481B-A5F0-32988D596F55}" type="presOf" srcId="{36B951C5-9449-4B97-97FE-AB02D6F4E3E5}" destId="{1CC9FE1E-3503-4FC9-9CCB-685B3A777AB3}" srcOrd="0" destOrd="0" presId="urn:microsoft.com/office/officeart/2005/8/layout/process4"/>
    <dgm:cxn modelId="{40D7B2E1-27F8-48FE-A8F7-D7FAE9816FD5}" srcId="{27672274-288E-4BF8-A172-CFB461A57E16}" destId="{352CFCE9-C662-466E-8A1A-C8CACFDBF4EE}" srcOrd="1" destOrd="0" parTransId="{D4E52ACE-609E-4A81-B1A2-E299D8C13CF0}" sibTransId="{75768772-E047-4FB0-A657-58293C3F68BD}"/>
    <dgm:cxn modelId="{5D9F20EE-3625-4CF2-B511-E144F062FA4C}" type="presOf" srcId="{7D4D73E7-A11E-45EF-B558-C9233669B9BC}" destId="{EAA1380D-9FE9-4BBC-9C15-EA5EADC5710E}" srcOrd="0" destOrd="0" presId="urn:microsoft.com/office/officeart/2005/8/layout/process4"/>
    <dgm:cxn modelId="{B97BF4F7-0BF8-406E-BA69-E4463AD2333F}" srcId="{27672274-288E-4BF8-A172-CFB461A57E16}" destId="{36B951C5-9449-4B97-97FE-AB02D6F4E3E5}" srcOrd="0" destOrd="0" parTransId="{F117D6C6-BE67-4EDC-83C1-5F48846E37D1}" sibTransId="{995B66DE-0922-4D73-A35F-E8E71F4D0538}"/>
    <dgm:cxn modelId="{EFF58BFA-2072-47FE-9F1B-9A4FD79DD0E0}" srcId="{27672274-288E-4BF8-A172-CFB461A57E16}" destId="{CCC094AD-86C3-4C89-AB0B-1EB8D62F7F62}" srcOrd="3" destOrd="0" parTransId="{0D0B674A-EC3B-45EB-84E6-3313751A98F4}" sibTransId="{349E6311-25C6-4581-A817-89893C5C19DE}"/>
    <dgm:cxn modelId="{1DEB2E7E-CE7D-4190-9EFF-78FCB45EEE04}" type="presParOf" srcId="{C241467A-ECE8-45F9-AD11-205A4560B1F8}" destId="{C80DDB84-3531-4E33-B6A7-565D01F4CA99}" srcOrd="0" destOrd="0" presId="urn:microsoft.com/office/officeart/2005/8/layout/process4"/>
    <dgm:cxn modelId="{C0BFC2CA-DB18-4662-88FF-FA6D9D471C51}" type="presParOf" srcId="{C80DDB84-3531-4E33-B6A7-565D01F4CA99}" destId="{72C5D262-C18B-4F87-8ACC-799F85A89EB5}" srcOrd="0" destOrd="0" presId="urn:microsoft.com/office/officeart/2005/8/layout/process4"/>
    <dgm:cxn modelId="{F7972EA9-CF7C-45B1-AB1A-365924BB8A65}" type="presParOf" srcId="{C241467A-ECE8-45F9-AD11-205A4560B1F8}" destId="{6BA26975-8FF4-470C-89DA-A5F26F05CE14}" srcOrd="1" destOrd="0" presId="urn:microsoft.com/office/officeart/2005/8/layout/process4"/>
    <dgm:cxn modelId="{27EB3A02-73ED-4B93-9E46-6F4B8574E7C3}" type="presParOf" srcId="{C241467A-ECE8-45F9-AD11-205A4560B1F8}" destId="{AD792F23-ED84-4F14-8829-4120A90896C2}" srcOrd="2" destOrd="0" presId="urn:microsoft.com/office/officeart/2005/8/layout/process4"/>
    <dgm:cxn modelId="{CAB2DB0C-A015-42D3-90D2-E24761D17F3D}" type="presParOf" srcId="{AD792F23-ED84-4F14-8829-4120A90896C2}" destId="{EAA1380D-9FE9-4BBC-9C15-EA5EADC5710E}" srcOrd="0" destOrd="0" presId="urn:microsoft.com/office/officeart/2005/8/layout/process4"/>
    <dgm:cxn modelId="{17E6DA93-7F2F-4D3E-9070-66ACB42B3839}" type="presParOf" srcId="{C241467A-ECE8-45F9-AD11-205A4560B1F8}" destId="{6E2B9AC3-4176-4C01-B352-1E4F78CDBB6F}" srcOrd="3" destOrd="0" presId="urn:microsoft.com/office/officeart/2005/8/layout/process4"/>
    <dgm:cxn modelId="{824E47C1-15D2-49B9-8C2E-BA2A70FB16E0}" type="presParOf" srcId="{C241467A-ECE8-45F9-AD11-205A4560B1F8}" destId="{BF10F542-4CCA-41F0-B165-03CC925C9C7E}" srcOrd="4" destOrd="0" presId="urn:microsoft.com/office/officeart/2005/8/layout/process4"/>
    <dgm:cxn modelId="{141A967C-A4AA-4EDD-B7A9-7E42C85B45E3}" type="presParOf" srcId="{BF10F542-4CCA-41F0-B165-03CC925C9C7E}" destId="{96C6EF30-7BBF-4979-9AD7-F12EF1E9DD33}" srcOrd="0" destOrd="0" presId="urn:microsoft.com/office/officeart/2005/8/layout/process4"/>
    <dgm:cxn modelId="{4791827D-4BDC-41A5-AA06-14239423306A}" type="presParOf" srcId="{C241467A-ECE8-45F9-AD11-205A4560B1F8}" destId="{3AC2F615-5AED-4907-BE3E-6DE94C9051EC}" srcOrd="5" destOrd="0" presId="urn:microsoft.com/office/officeart/2005/8/layout/process4"/>
    <dgm:cxn modelId="{AF6BB419-B4F1-4C29-947D-7AAB0042538D}" type="presParOf" srcId="{C241467A-ECE8-45F9-AD11-205A4560B1F8}" destId="{4FF32333-31D6-435E-BFCE-70A64A041FE6}" srcOrd="6" destOrd="0" presId="urn:microsoft.com/office/officeart/2005/8/layout/process4"/>
    <dgm:cxn modelId="{B93862C0-6C1D-41A9-BACF-EB65CA7C7A1C}" type="presParOf" srcId="{4FF32333-31D6-435E-BFCE-70A64A041FE6}" destId="{22CC31F2-71EA-406E-80A3-11E0AE0E2533}" srcOrd="0" destOrd="0" presId="urn:microsoft.com/office/officeart/2005/8/layout/process4"/>
    <dgm:cxn modelId="{28A560A4-936B-4330-AA88-59BB83E84DB5}" type="presParOf" srcId="{C241467A-ECE8-45F9-AD11-205A4560B1F8}" destId="{F0A733D2-7CD8-4D8B-9FB1-62C74EE9CEDD}" srcOrd="7" destOrd="0" presId="urn:microsoft.com/office/officeart/2005/8/layout/process4"/>
    <dgm:cxn modelId="{7AE1D815-83D9-40FE-AB3D-D927425FD9A3}" type="presParOf" srcId="{C241467A-ECE8-45F9-AD11-205A4560B1F8}" destId="{18433CA6-6BCB-4D61-8FC7-5562F798F57E}" srcOrd="8" destOrd="0" presId="urn:microsoft.com/office/officeart/2005/8/layout/process4"/>
    <dgm:cxn modelId="{FA6A2DF6-8A5F-461F-B85D-B6A0EB875F1A}" type="presParOf" srcId="{18433CA6-6BCB-4D61-8FC7-5562F798F57E}" destId="{FA390AEA-DFC9-4D1E-ACDC-564F6A029829}" srcOrd="0" destOrd="0" presId="urn:microsoft.com/office/officeart/2005/8/layout/process4"/>
    <dgm:cxn modelId="{87E93ABD-98AC-400E-A175-2A7F7E93CD0A}" type="presParOf" srcId="{C241467A-ECE8-45F9-AD11-205A4560B1F8}" destId="{974DE070-F7AC-41EA-9455-153FE5E684D5}" srcOrd="9" destOrd="0" presId="urn:microsoft.com/office/officeart/2005/8/layout/process4"/>
    <dgm:cxn modelId="{4AFBE1F3-0847-45BC-931C-286C25EDDA6A}" type="presParOf" srcId="{C241467A-ECE8-45F9-AD11-205A4560B1F8}" destId="{828277D5-931B-4050-8987-90691FDC4F6F}" srcOrd="10" destOrd="0" presId="urn:microsoft.com/office/officeart/2005/8/layout/process4"/>
    <dgm:cxn modelId="{ED468878-A6A4-407D-8A23-B7D8EEED8795}" type="presParOf" srcId="{828277D5-931B-4050-8987-90691FDC4F6F}" destId="{1CC9FE1E-3503-4FC9-9CCB-685B3A777AB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1B90C-67BA-4AFA-A1A0-334D9FA773C6}" type="doc">
      <dgm:prSet loTypeId="urn:microsoft.com/office/officeart/2005/8/layout/process4" loCatId="process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CA08217A-5D07-4DC7-A8D0-8F1D4072AA42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Identify Cherry Sheet Adjustments &amp; Additional Funds (Free Cash, etc.)</a:t>
          </a:r>
        </a:p>
      </dgm:t>
    </dgm:pt>
    <dgm:pt modelId="{3734E943-7612-410E-922B-2CCE28A8F849}" type="parTrans" cxnId="{D827B4ED-5F00-4273-A761-D0268E6FB0A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6E4E8C3-F246-495A-A885-01CE9763B9D8}" type="sibTrans" cxnId="{D827B4ED-5F00-4273-A761-D0268E6FB0A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C42D8F8-F42A-4FB5-B59A-5896F57E5959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Identify Previously Unfunded Departmental Requests or New Needs</a:t>
          </a:r>
        </a:p>
      </dgm:t>
    </dgm:pt>
    <dgm:pt modelId="{1F20BE54-1B46-4E73-BD71-9F9F5F81BC5D}" type="parTrans" cxnId="{2718F9E1-B1BE-44EA-9FD3-BECF2662406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56FD950-E0C8-4247-947E-1D8158FD7137}" type="sibTrans" cxnId="{2718F9E1-B1BE-44EA-9FD3-BECF2662406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D307EDB-A57D-406A-8744-A5DFE05301A2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Submit to City Council for Review and Approval</a:t>
          </a:r>
        </a:p>
      </dgm:t>
    </dgm:pt>
    <dgm:pt modelId="{8EFFB396-0594-4C38-9FB7-9B468761787A}" type="parTrans" cxnId="{F9EB39D3-8F45-4BEC-A52B-D1398EC601F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65F62BC-591A-4A14-A4A1-4776A3155443}" type="sibTrans" cxnId="{F9EB39D3-8F45-4BEC-A52B-D1398EC601F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1854506-369F-4F7B-BAE9-CB3AC871B850}" type="pres">
      <dgm:prSet presAssocID="{4881B90C-67BA-4AFA-A1A0-334D9FA773C6}" presName="Name0" presStyleCnt="0">
        <dgm:presLayoutVars>
          <dgm:dir/>
          <dgm:animLvl val="lvl"/>
          <dgm:resizeHandles val="exact"/>
        </dgm:presLayoutVars>
      </dgm:prSet>
      <dgm:spPr/>
    </dgm:pt>
    <dgm:pt modelId="{4C28C077-370A-4089-9D56-12DA9AC9A616}" type="pres">
      <dgm:prSet presAssocID="{CD307EDB-A57D-406A-8744-A5DFE05301A2}" presName="boxAndChildren" presStyleCnt="0"/>
      <dgm:spPr/>
    </dgm:pt>
    <dgm:pt modelId="{56E95838-8EBF-4C40-9405-EF8D0110DE63}" type="pres">
      <dgm:prSet presAssocID="{CD307EDB-A57D-406A-8744-A5DFE05301A2}" presName="parentTextBox" presStyleLbl="node1" presStyleIdx="0" presStyleCnt="3"/>
      <dgm:spPr/>
    </dgm:pt>
    <dgm:pt modelId="{D0F7489F-EB19-461F-9AD8-0260E636B0CD}" type="pres">
      <dgm:prSet presAssocID="{556FD950-E0C8-4247-947E-1D8158FD7137}" presName="sp" presStyleCnt="0"/>
      <dgm:spPr/>
    </dgm:pt>
    <dgm:pt modelId="{044628E2-A179-4C6F-B0EC-F1E10B9F9DD7}" type="pres">
      <dgm:prSet presAssocID="{1C42D8F8-F42A-4FB5-B59A-5896F57E5959}" presName="arrowAndChildren" presStyleCnt="0"/>
      <dgm:spPr/>
    </dgm:pt>
    <dgm:pt modelId="{9FE44510-01E8-4D3A-AC03-8E34469907F7}" type="pres">
      <dgm:prSet presAssocID="{1C42D8F8-F42A-4FB5-B59A-5896F57E5959}" presName="parentTextArrow" presStyleLbl="node1" presStyleIdx="1" presStyleCnt="3"/>
      <dgm:spPr/>
    </dgm:pt>
    <dgm:pt modelId="{4D210C26-2ABE-4539-822B-32E4563EF2F3}" type="pres">
      <dgm:prSet presAssocID="{66E4E8C3-F246-495A-A885-01CE9763B9D8}" presName="sp" presStyleCnt="0"/>
      <dgm:spPr/>
    </dgm:pt>
    <dgm:pt modelId="{53F2B2C0-56E1-435D-9936-AFBE6DD083B5}" type="pres">
      <dgm:prSet presAssocID="{CA08217A-5D07-4DC7-A8D0-8F1D4072AA42}" presName="arrowAndChildren" presStyleCnt="0"/>
      <dgm:spPr/>
    </dgm:pt>
    <dgm:pt modelId="{4AAB07F7-4BCE-4018-852A-60F6F2733F8C}" type="pres">
      <dgm:prSet presAssocID="{CA08217A-5D07-4DC7-A8D0-8F1D4072AA42}" presName="parentTextArrow" presStyleLbl="node1" presStyleIdx="2" presStyleCnt="3" custLinFactNeighborX="-5536" custLinFactNeighborY="-47"/>
      <dgm:spPr/>
    </dgm:pt>
  </dgm:ptLst>
  <dgm:cxnLst>
    <dgm:cxn modelId="{6D2CE31C-2937-4035-8432-E65462772C97}" type="presOf" srcId="{4881B90C-67BA-4AFA-A1A0-334D9FA773C6}" destId="{A1854506-369F-4F7B-BAE9-CB3AC871B850}" srcOrd="0" destOrd="0" presId="urn:microsoft.com/office/officeart/2005/8/layout/process4"/>
    <dgm:cxn modelId="{D6899038-A1E7-483A-80A9-00E3DD63C254}" type="presOf" srcId="{CA08217A-5D07-4DC7-A8D0-8F1D4072AA42}" destId="{4AAB07F7-4BCE-4018-852A-60F6F2733F8C}" srcOrd="0" destOrd="0" presId="urn:microsoft.com/office/officeart/2005/8/layout/process4"/>
    <dgm:cxn modelId="{3685C854-BD1D-4ACD-B820-325A1B243D8E}" type="presOf" srcId="{1C42D8F8-F42A-4FB5-B59A-5896F57E5959}" destId="{9FE44510-01E8-4D3A-AC03-8E34469907F7}" srcOrd="0" destOrd="0" presId="urn:microsoft.com/office/officeart/2005/8/layout/process4"/>
    <dgm:cxn modelId="{6760F5BC-376D-48B3-BD5F-CAC1EC8B5DD9}" type="presOf" srcId="{CD307EDB-A57D-406A-8744-A5DFE05301A2}" destId="{56E95838-8EBF-4C40-9405-EF8D0110DE63}" srcOrd="0" destOrd="0" presId="urn:microsoft.com/office/officeart/2005/8/layout/process4"/>
    <dgm:cxn modelId="{F9EB39D3-8F45-4BEC-A52B-D1398EC601FA}" srcId="{4881B90C-67BA-4AFA-A1A0-334D9FA773C6}" destId="{CD307EDB-A57D-406A-8744-A5DFE05301A2}" srcOrd="2" destOrd="0" parTransId="{8EFFB396-0594-4C38-9FB7-9B468761787A}" sibTransId="{A65F62BC-591A-4A14-A4A1-4776A3155443}"/>
    <dgm:cxn modelId="{2718F9E1-B1BE-44EA-9FD3-BECF2662406A}" srcId="{4881B90C-67BA-4AFA-A1A0-334D9FA773C6}" destId="{1C42D8F8-F42A-4FB5-B59A-5896F57E5959}" srcOrd="1" destOrd="0" parTransId="{1F20BE54-1B46-4E73-BD71-9F9F5F81BC5D}" sibTransId="{556FD950-E0C8-4247-947E-1D8158FD7137}"/>
    <dgm:cxn modelId="{D827B4ED-5F00-4273-A761-D0268E6FB0A9}" srcId="{4881B90C-67BA-4AFA-A1A0-334D9FA773C6}" destId="{CA08217A-5D07-4DC7-A8D0-8F1D4072AA42}" srcOrd="0" destOrd="0" parTransId="{3734E943-7612-410E-922B-2CCE28A8F849}" sibTransId="{66E4E8C3-F246-495A-A885-01CE9763B9D8}"/>
    <dgm:cxn modelId="{C5BCB9DD-0485-4C26-AE39-12226409FF45}" type="presParOf" srcId="{A1854506-369F-4F7B-BAE9-CB3AC871B850}" destId="{4C28C077-370A-4089-9D56-12DA9AC9A616}" srcOrd="0" destOrd="0" presId="urn:microsoft.com/office/officeart/2005/8/layout/process4"/>
    <dgm:cxn modelId="{CEA9E0D5-E736-49B4-9BBB-17436B101E86}" type="presParOf" srcId="{4C28C077-370A-4089-9D56-12DA9AC9A616}" destId="{56E95838-8EBF-4C40-9405-EF8D0110DE63}" srcOrd="0" destOrd="0" presId="urn:microsoft.com/office/officeart/2005/8/layout/process4"/>
    <dgm:cxn modelId="{D98A2BBD-3279-4898-B3DC-228238EEB820}" type="presParOf" srcId="{A1854506-369F-4F7B-BAE9-CB3AC871B850}" destId="{D0F7489F-EB19-461F-9AD8-0260E636B0CD}" srcOrd="1" destOrd="0" presId="urn:microsoft.com/office/officeart/2005/8/layout/process4"/>
    <dgm:cxn modelId="{5595979E-CFED-48C2-A2D6-A4DC970A15BF}" type="presParOf" srcId="{A1854506-369F-4F7B-BAE9-CB3AC871B850}" destId="{044628E2-A179-4C6F-B0EC-F1E10B9F9DD7}" srcOrd="2" destOrd="0" presId="urn:microsoft.com/office/officeart/2005/8/layout/process4"/>
    <dgm:cxn modelId="{14752AE1-7011-40C9-8BC1-9A9DB055E479}" type="presParOf" srcId="{044628E2-A179-4C6F-B0EC-F1E10B9F9DD7}" destId="{9FE44510-01E8-4D3A-AC03-8E34469907F7}" srcOrd="0" destOrd="0" presId="urn:microsoft.com/office/officeart/2005/8/layout/process4"/>
    <dgm:cxn modelId="{8C4E9EB8-9A58-46ED-B12F-4AA9D5B5672A}" type="presParOf" srcId="{A1854506-369F-4F7B-BAE9-CB3AC871B850}" destId="{4D210C26-2ABE-4539-822B-32E4563EF2F3}" srcOrd="3" destOrd="0" presId="urn:microsoft.com/office/officeart/2005/8/layout/process4"/>
    <dgm:cxn modelId="{71F30B41-B12D-4545-82F3-1C15DA3BB7AF}" type="presParOf" srcId="{A1854506-369F-4F7B-BAE9-CB3AC871B850}" destId="{53F2B2C0-56E1-435D-9936-AFBE6DD083B5}" srcOrd="4" destOrd="0" presId="urn:microsoft.com/office/officeart/2005/8/layout/process4"/>
    <dgm:cxn modelId="{24289312-AB4D-439A-BB55-7506F4EDD7D2}" type="presParOf" srcId="{53F2B2C0-56E1-435D-9936-AFBE6DD083B5}" destId="{4AAB07F7-4BCE-4018-852A-60F6F2733F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E6B53-1AD8-45E2-8987-49BFF760BEE4}" type="doc">
      <dgm:prSet loTypeId="urn:microsoft.com/office/officeart/2005/8/layout/chevron2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4343654-C087-4379-AA9D-903A78CBE77F}">
      <dgm:prSet phldrT="[Text]" custT="1"/>
      <dgm:spPr/>
      <dgm:t>
        <a:bodyPr/>
        <a:lstStyle/>
        <a:p>
          <a:r>
            <a:rPr lang="en-US" sz="1200" b="1">
              <a:latin typeface="Times New Roman" panose="02020603050405020304" pitchFamily="18" charset="0"/>
              <a:cs typeface="Times New Roman" panose="02020603050405020304" pitchFamily="18" charset="0"/>
            </a:rPr>
            <a:t>November</a:t>
          </a:r>
        </a:p>
      </dgm:t>
    </dgm:pt>
    <dgm:pt modelId="{4AB3D01D-1DF6-4DC8-B9F2-D7B8F0A0FEF8}" type="parTrans" cxnId="{7381CD32-FB7D-461D-8E3A-334327FD1C40}">
      <dgm:prSet/>
      <dgm:spPr/>
      <dgm:t>
        <a:bodyPr/>
        <a:lstStyle/>
        <a:p>
          <a:endParaRPr lang="en-US"/>
        </a:p>
      </dgm:t>
    </dgm:pt>
    <dgm:pt modelId="{EC708635-78E3-41B3-8439-ED94E1222A8F}" type="sibTrans" cxnId="{7381CD32-FB7D-461D-8E3A-334327FD1C40}">
      <dgm:prSet/>
      <dgm:spPr/>
      <dgm:t>
        <a:bodyPr/>
        <a:lstStyle/>
        <a:p>
          <a:endParaRPr lang="en-US"/>
        </a:p>
      </dgm:t>
    </dgm:pt>
    <dgm:pt modelId="{4594206D-0BDC-4467-BB4E-AD61309F3ABD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City Manager establishes FY Budget priorities</a:t>
          </a:r>
        </a:p>
      </dgm:t>
    </dgm:pt>
    <dgm:pt modelId="{404F8569-F8D2-44FB-AC12-11C48706C49D}" type="parTrans" cxnId="{93C7793B-8C0A-43B5-90E8-DCC257DD95C2}">
      <dgm:prSet/>
      <dgm:spPr/>
      <dgm:t>
        <a:bodyPr/>
        <a:lstStyle/>
        <a:p>
          <a:endParaRPr lang="en-US"/>
        </a:p>
      </dgm:t>
    </dgm:pt>
    <dgm:pt modelId="{7210575F-BD93-4F9A-901E-4256CB8E40A7}" type="sibTrans" cxnId="{93C7793B-8C0A-43B5-90E8-DCC257DD95C2}">
      <dgm:prSet/>
      <dgm:spPr/>
      <dgm:t>
        <a:bodyPr/>
        <a:lstStyle/>
        <a:p>
          <a:endParaRPr lang="en-US"/>
        </a:p>
      </dgm:t>
    </dgm:pt>
    <dgm:pt modelId="{766D5203-DE5C-4E7A-9772-F491C1943C39}">
      <dgm:prSet phldrT="[Text]" custT="1"/>
      <dgm:spPr/>
      <dgm:t>
        <a:bodyPr/>
        <a:lstStyle/>
        <a:p>
          <a:r>
            <a:rPr lang="en-US" sz="1200" b="1">
              <a:latin typeface="Times New Roman" panose="02020603050405020304" pitchFamily="18" charset="0"/>
              <a:cs typeface="Times New Roman" panose="02020603050405020304" pitchFamily="18" charset="0"/>
            </a:rPr>
            <a:t>December</a:t>
          </a:r>
        </a:p>
      </dgm:t>
    </dgm:pt>
    <dgm:pt modelId="{889ACB83-82D9-43BF-8FB8-080FFB4A40D3}" type="parTrans" cxnId="{4F27DC21-D0F0-42E3-B2B7-8D61A8BB0703}">
      <dgm:prSet/>
      <dgm:spPr/>
      <dgm:t>
        <a:bodyPr/>
        <a:lstStyle/>
        <a:p>
          <a:endParaRPr lang="en-US"/>
        </a:p>
      </dgm:t>
    </dgm:pt>
    <dgm:pt modelId="{38DDCEA6-0235-4864-B6AE-3E9334624934}" type="sibTrans" cxnId="{4F27DC21-D0F0-42E3-B2B7-8D61A8BB0703}">
      <dgm:prSet/>
      <dgm:spPr/>
      <dgm:t>
        <a:bodyPr/>
        <a:lstStyle/>
        <a:p>
          <a:endParaRPr lang="en-US"/>
        </a:p>
      </dgm:t>
    </dgm:pt>
    <dgm:pt modelId="{78A4CED5-BA2D-48FC-BB9C-030F3549C97E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FY Budget materials are distributed to departments</a:t>
          </a:r>
        </a:p>
      </dgm:t>
    </dgm:pt>
    <dgm:pt modelId="{0E837246-B6AC-4BDB-8BEC-A24DBF0B5DD9}" type="parTrans" cxnId="{A2B28307-23AC-4F2A-863D-A4F793BEEE1E}">
      <dgm:prSet/>
      <dgm:spPr/>
      <dgm:t>
        <a:bodyPr/>
        <a:lstStyle/>
        <a:p>
          <a:endParaRPr lang="en-US"/>
        </a:p>
      </dgm:t>
    </dgm:pt>
    <dgm:pt modelId="{9393E769-99DB-4E7D-9F5C-3682712731FB}" type="sibTrans" cxnId="{A2B28307-23AC-4F2A-863D-A4F793BEEE1E}">
      <dgm:prSet/>
      <dgm:spPr/>
      <dgm:t>
        <a:bodyPr/>
        <a:lstStyle/>
        <a:p>
          <a:endParaRPr lang="en-US"/>
        </a:p>
      </dgm:t>
    </dgm:pt>
    <dgm:pt modelId="{36CDA50B-3E60-422E-BE94-2289319B2E93}">
      <dgm:prSet phldrT="[Text]" custT="1"/>
      <dgm:spPr/>
      <dgm:t>
        <a:bodyPr/>
        <a:lstStyle/>
        <a:p>
          <a:r>
            <a:rPr lang="en-US" sz="1200" b="1">
              <a:latin typeface="Times New Roman" panose="02020603050405020304" pitchFamily="18" charset="0"/>
              <a:cs typeface="Times New Roman" panose="02020603050405020304" pitchFamily="18" charset="0"/>
            </a:rPr>
            <a:t>January</a:t>
          </a:r>
        </a:p>
      </dgm:t>
    </dgm:pt>
    <dgm:pt modelId="{ACD8A72F-C01E-4D14-85FC-6A24DA26DA0A}" type="parTrans" cxnId="{1A37B97A-DB0C-41FB-AC92-A8A151F5616E}">
      <dgm:prSet/>
      <dgm:spPr/>
      <dgm:t>
        <a:bodyPr/>
        <a:lstStyle/>
        <a:p>
          <a:endParaRPr lang="en-US"/>
        </a:p>
      </dgm:t>
    </dgm:pt>
    <dgm:pt modelId="{042A7D4A-ECD6-4571-99EC-32FC9E077C8A}" type="sibTrans" cxnId="{1A37B97A-DB0C-41FB-AC92-A8A151F5616E}">
      <dgm:prSet/>
      <dgm:spPr/>
      <dgm:t>
        <a:bodyPr/>
        <a:lstStyle/>
        <a:p>
          <a:endParaRPr lang="en-US"/>
        </a:p>
      </dgm:t>
    </dgm:pt>
    <dgm:pt modelId="{CBA861AC-E844-4515-B57A-F56EC7D83A91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Departments submit FY Budget requests</a:t>
          </a:r>
        </a:p>
      </dgm:t>
    </dgm:pt>
    <dgm:pt modelId="{DFAA5339-4A2A-485C-AE94-4C2CABDA1E18}" type="parTrans" cxnId="{5ED9FD74-5D83-4B07-AF60-203003163FEC}">
      <dgm:prSet/>
      <dgm:spPr/>
      <dgm:t>
        <a:bodyPr/>
        <a:lstStyle/>
        <a:p>
          <a:endParaRPr lang="en-US"/>
        </a:p>
      </dgm:t>
    </dgm:pt>
    <dgm:pt modelId="{3C072C4D-F027-4FD9-B8BA-5DC18360B369}" type="sibTrans" cxnId="{5ED9FD74-5D83-4B07-AF60-203003163FEC}">
      <dgm:prSet/>
      <dgm:spPr/>
      <dgm:t>
        <a:bodyPr/>
        <a:lstStyle/>
        <a:p>
          <a:endParaRPr lang="en-US"/>
        </a:p>
      </dgm:t>
    </dgm:pt>
    <dgm:pt modelId="{0098197F-455F-4F0A-B8D2-4BF33560BCB4}">
      <dgm:prSet phldrT="[Text]" custT="1"/>
      <dgm:spPr/>
      <dgm:t>
        <a:bodyPr/>
        <a:lstStyle/>
        <a:p>
          <a:r>
            <a:rPr lang="en-US" sz="1200" b="1">
              <a:latin typeface="Times New Roman" panose="02020603050405020304" pitchFamily="18" charset="0"/>
              <a:cs typeface="Times New Roman" panose="02020603050405020304" pitchFamily="18" charset="0"/>
            </a:rPr>
            <a:t>February</a:t>
          </a:r>
        </a:p>
      </dgm:t>
    </dgm:pt>
    <dgm:pt modelId="{3E0AB6C5-CCA9-4366-B27E-AA9BBBB6CCB2}" type="parTrans" cxnId="{3BEE45CA-CE0E-4D80-8041-AA00A16AC06C}">
      <dgm:prSet/>
      <dgm:spPr/>
      <dgm:t>
        <a:bodyPr/>
        <a:lstStyle/>
        <a:p>
          <a:endParaRPr lang="en-US"/>
        </a:p>
      </dgm:t>
    </dgm:pt>
    <dgm:pt modelId="{340C9829-D48A-4D75-99C1-A1029F6CA351}" type="sibTrans" cxnId="{3BEE45CA-CE0E-4D80-8041-AA00A16AC06C}">
      <dgm:prSet/>
      <dgm:spPr/>
      <dgm:t>
        <a:bodyPr/>
        <a:lstStyle/>
        <a:p>
          <a:endParaRPr lang="en-US"/>
        </a:p>
      </dgm:t>
    </dgm:pt>
    <dgm:pt modelId="{48A4C3C2-0366-41FA-9F4E-3C682A730C2A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FY Budget requests are presented to the City Manager</a:t>
          </a:r>
        </a:p>
      </dgm:t>
    </dgm:pt>
    <dgm:pt modelId="{95A288A5-4538-4C14-92DF-80A78BEB6B6B}" type="parTrans" cxnId="{333D7E9A-AE03-452F-9803-80833B4398A4}">
      <dgm:prSet/>
      <dgm:spPr/>
      <dgm:t>
        <a:bodyPr/>
        <a:lstStyle/>
        <a:p>
          <a:endParaRPr lang="en-US"/>
        </a:p>
      </dgm:t>
    </dgm:pt>
    <dgm:pt modelId="{A4871C87-DA41-4599-BCD9-F8EF9CA293A5}" type="sibTrans" cxnId="{333D7E9A-AE03-452F-9803-80833B4398A4}">
      <dgm:prSet/>
      <dgm:spPr/>
      <dgm:t>
        <a:bodyPr/>
        <a:lstStyle/>
        <a:p>
          <a:endParaRPr lang="en-US"/>
        </a:p>
      </dgm:t>
    </dgm:pt>
    <dgm:pt modelId="{4CE2B4F8-958F-40AF-B5ED-9BE86E1F3589}">
      <dgm:prSet phldrT="[Text]" custT="1"/>
      <dgm:spPr/>
      <dgm:t>
        <a:bodyPr/>
        <a:lstStyle/>
        <a:p>
          <a:r>
            <a:rPr lang="en-US" sz="1200" b="1">
              <a:latin typeface="Times New Roman" panose="02020603050405020304" pitchFamily="18" charset="0"/>
              <a:cs typeface="Times New Roman" panose="02020603050405020304" pitchFamily="18" charset="0"/>
            </a:rPr>
            <a:t>March</a:t>
          </a:r>
        </a:p>
      </dgm:t>
    </dgm:pt>
    <dgm:pt modelId="{361288BA-7473-4B14-A5C3-12F0A786D94D}" type="parTrans" cxnId="{0610B6B8-6722-4B16-B55F-BB3630B7CFD9}">
      <dgm:prSet/>
      <dgm:spPr/>
      <dgm:t>
        <a:bodyPr/>
        <a:lstStyle/>
        <a:p>
          <a:endParaRPr lang="en-US"/>
        </a:p>
      </dgm:t>
    </dgm:pt>
    <dgm:pt modelId="{E71ABF21-EA4D-44DC-A71A-B041AA03C1B0}" type="sibTrans" cxnId="{0610B6B8-6722-4B16-B55F-BB3630B7CFD9}">
      <dgm:prSet/>
      <dgm:spPr/>
      <dgm:t>
        <a:bodyPr/>
        <a:lstStyle/>
        <a:p>
          <a:endParaRPr lang="en-US"/>
        </a:p>
      </dgm:t>
    </dgm:pt>
    <dgm:pt modelId="{F96FE8C8-A8A5-4F27-9B00-E0F6A0939AC3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FY Budget meetings are held with departments</a:t>
          </a:r>
        </a:p>
      </dgm:t>
    </dgm:pt>
    <dgm:pt modelId="{D52390A2-4605-4197-BED8-435F5064E115}" type="parTrans" cxnId="{6279FFF9-189C-4CF5-B412-56523370C839}">
      <dgm:prSet/>
      <dgm:spPr/>
      <dgm:t>
        <a:bodyPr/>
        <a:lstStyle/>
        <a:p>
          <a:endParaRPr lang="en-US"/>
        </a:p>
      </dgm:t>
    </dgm:pt>
    <dgm:pt modelId="{5D967CA9-AFC3-490D-9F0F-46B250EA2B96}" type="sibTrans" cxnId="{6279FFF9-189C-4CF5-B412-56523370C839}">
      <dgm:prSet/>
      <dgm:spPr/>
      <dgm:t>
        <a:bodyPr/>
        <a:lstStyle/>
        <a:p>
          <a:endParaRPr lang="en-US"/>
        </a:p>
      </dgm:t>
    </dgm:pt>
    <dgm:pt modelId="{FD0513C1-0E14-4F07-B8B8-4D63A59967B1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Preliminary FY revenues are established</a:t>
          </a:r>
        </a:p>
      </dgm:t>
    </dgm:pt>
    <dgm:pt modelId="{8C3E36B4-501F-4469-8465-0109C8783981}" type="parTrans" cxnId="{C936F0B9-0FF5-432E-B527-2625881855E2}">
      <dgm:prSet/>
      <dgm:spPr/>
      <dgm:t>
        <a:bodyPr/>
        <a:lstStyle/>
        <a:p>
          <a:endParaRPr lang="en-US"/>
        </a:p>
      </dgm:t>
    </dgm:pt>
    <dgm:pt modelId="{2CC2F770-9D06-4DC6-8B85-8120BC35E523}" type="sibTrans" cxnId="{C936F0B9-0FF5-432E-B527-2625881855E2}">
      <dgm:prSet/>
      <dgm:spPr/>
      <dgm:t>
        <a:bodyPr/>
        <a:lstStyle/>
        <a:p>
          <a:endParaRPr lang="en-US"/>
        </a:p>
      </dgm:t>
    </dgm:pt>
    <dgm:pt modelId="{996C7B91-6F3A-40A4-9FBB-42A234A0B121}" type="pres">
      <dgm:prSet presAssocID="{D5EE6B53-1AD8-45E2-8987-49BFF760BEE4}" presName="linearFlow" presStyleCnt="0">
        <dgm:presLayoutVars>
          <dgm:dir/>
          <dgm:animLvl val="lvl"/>
          <dgm:resizeHandles val="exact"/>
        </dgm:presLayoutVars>
      </dgm:prSet>
      <dgm:spPr/>
    </dgm:pt>
    <dgm:pt modelId="{A5779429-D956-45A6-B2A9-45F4CA152612}" type="pres">
      <dgm:prSet presAssocID="{84343654-C087-4379-AA9D-903A78CBE77F}" presName="composite" presStyleCnt="0"/>
      <dgm:spPr/>
    </dgm:pt>
    <dgm:pt modelId="{C5F46D51-5DBB-47C2-BF6F-43F3161189AA}" type="pres">
      <dgm:prSet presAssocID="{84343654-C087-4379-AA9D-903A78CBE77F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4AB0F0A-4C36-42A9-A206-D2BAE60777BD}" type="pres">
      <dgm:prSet presAssocID="{84343654-C087-4379-AA9D-903A78CBE77F}" presName="descendantText" presStyleLbl="alignAcc1" presStyleIdx="0" presStyleCnt="5">
        <dgm:presLayoutVars>
          <dgm:bulletEnabled val="1"/>
        </dgm:presLayoutVars>
      </dgm:prSet>
      <dgm:spPr/>
    </dgm:pt>
    <dgm:pt modelId="{52E9C21B-A24E-4BC5-A7CD-9AA9EA95A4E2}" type="pres">
      <dgm:prSet presAssocID="{EC708635-78E3-41B3-8439-ED94E1222A8F}" presName="sp" presStyleCnt="0"/>
      <dgm:spPr/>
    </dgm:pt>
    <dgm:pt modelId="{EBDB6409-7A39-417D-BEA8-C383B910E326}" type="pres">
      <dgm:prSet presAssocID="{766D5203-DE5C-4E7A-9772-F491C1943C39}" presName="composite" presStyleCnt="0"/>
      <dgm:spPr/>
    </dgm:pt>
    <dgm:pt modelId="{4FD1C970-80A8-441A-90E1-BC1C792BF7E6}" type="pres">
      <dgm:prSet presAssocID="{766D5203-DE5C-4E7A-9772-F491C1943C3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641A1468-C123-4839-8FE4-1FDC73F8D308}" type="pres">
      <dgm:prSet presAssocID="{766D5203-DE5C-4E7A-9772-F491C1943C39}" presName="descendantText" presStyleLbl="alignAcc1" presStyleIdx="1" presStyleCnt="5">
        <dgm:presLayoutVars>
          <dgm:bulletEnabled val="1"/>
        </dgm:presLayoutVars>
      </dgm:prSet>
      <dgm:spPr/>
    </dgm:pt>
    <dgm:pt modelId="{24EE43E2-69B6-4F71-AD27-A4F4A3DED63C}" type="pres">
      <dgm:prSet presAssocID="{38DDCEA6-0235-4864-B6AE-3E9334624934}" presName="sp" presStyleCnt="0"/>
      <dgm:spPr/>
    </dgm:pt>
    <dgm:pt modelId="{236992B2-490D-494E-A943-88D106A9DBF5}" type="pres">
      <dgm:prSet presAssocID="{36CDA50B-3E60-422E-BE94-2289319B2E93}" presName="composite" presStyleCnt="0"/>
      <dgm:spPr/>
    </dgm:pt>
    <dgm:pt modelId="{E6C639D8-2B87-4C52-8B30-13BC8B6C2606}" type="pres">
      <dgm:prSet presAssocID="{36CDA50B-3E60-422E-BE94-2289319B2E93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FED11216-851A-4F5A-BFCE-AB9D3E3AC97F}" type="pres">
      <dgm:prSet presAssocID="{36CDA50B-3E60-422E-BE94-2289319B2E93}" presName="descendantText" presStyleLbl="alignAcc1" presStyleIdx="2" presStyleCnt="5">
        <dgm:presLayoutVars>
          <dgm:bulletEnabled val="1"/>
        </dgm:presLayoutVars>
      </dgm:prSet>
      <dgm:spPr/>
    </dgm:pt>
    <dgm:pt modelId="{AD6F781A-EE69-4C87-A2C0-EB99FE83B8D2}" type="pres">
      <dgm:prSet presAssocID="{042A7D4A-ECD6-4571-99EC-32FC9E077C8A}" presName="sp" presStyleCnt="0"/>
      <dgm:spPr/>
    </dgm:pt>
    <dgm:pt modelId="{E8415946-E102-4DD7-BB40-D8A9173751C3}" type="pres">
      <dgm:prSet presAssocID="{0098197F-455F-4F0A-B8D2-4BF33560BCB4}" presName="composite" presStyleCnt="0"/>
      <dgm:spPr/>
    </dgm:pt>
    <dgm:pt modelId="{EA45360D-E519-45BB-B275-89B43023BA19}" type="pres">
      <dgm:prSet presAssocID="{0098197F-455F-4F0A-B8D2-4BF33560BCB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FC15CF5-A8B9-48A9-B0B1-28DB1FFB5DC4}" type="pres">
      <dgm:prSet presAssocID="{0098197F-455F-4F0A-B8D2-4BF33560BCB4}" presName="descendantText" presStyleLbl="alignAcc1" presStyleIdx="3" presStyleCnt="5">
        <dgm:presLayoutVars>
          <dgm:bulletEnabled val="1"/>
        </dgm:presLayoutVars>
      </dgm:prSet>
      <dgm:spPr/>
    </dgm:pt>
    <dgm:pt modelId="{FE86C21A-39B6-4585-B156-7A80CFE3E5DC}" type="pres">
      <dgm:prSet presAssocID="{340C9829-D48A-4D75-99C1-A1029F6CA351}" presName="sp" presStyleCnt="0"/>
      <dgm:spPr/>
    </dgm:pt>
    <dgm:pt modelId="{0DCDF9F3-12BA-4EFF-B128-EF072E3EF22D}" type="pres">
      <dgm:prSet presAssocID="{4CE2B4F8-958F-40AF-B5ED-9BE86E1F3589}" presName="composite" presStyleCnt="0"/>
      <dgm:spPr/>
    </dgm:pt>
    <dgm:pt modelId="{21898F64-C084-4FE5-94BF-4AA1FCE5D7CF}" type="pres">
      <dgm:prSet presAssocID="{4CE2B4F8-958F-40AF-B5ED-9BE86E1F3589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716E9BC-6948-4ADB-B44B-596EA6AACC73}" type="pres">
      <dgm:prSet presAssocID="{4CE2B4F8-958F-40AF-B5ED-9BE86E1F3589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A2B28307-23AC-4F2A-863D-A4F793BEEE1E}" srcId="{766D5203-DE5C-4E7A-9772-F491C1943C39}" destId="{78A4CED5-BA2D-48FC-BB9C-030F3549C97E}" srcOrd="0" destOrd="0" parTransId="{0E837246-B6AC-4BDB-8BEC-A24DBF0B5DD9}" sibTransId="{9393E769-99DB-4E7D-9F5C-3682712731FB}"/>
    <dgm:cxn modelId="{F73DA812-977B-4C4F-A2D6-336B5DDF11BA}" type="presOf" srcId="{CBA861AC-E844-4515-B57A-F56EC7D83A91}" destId="{FED11216-851A-4F5A-BFCE-AB9D3E3AC97F}" srcOrd="0" destOrd="0" presId="urn:microsoft.com/office/officeart/2005/8/layout/chevron2"/>
    <dgm:cxn modelId="{097C9F19-A5ED-4637-AB11-BC37CBB6F9E7}" type="presOf" srcId="{36CDA50B-3E60-422E-BE94-2289319B2E93}" destId="{E6C639D8-2B87-4C52-8B30-13BC8B6C2606}" srcOrd="0" destOrd="0" presId="urn:microsoft.com/office/officeart/2005/8/layout/chevron2"/>
    <dgm:cxn modelId="{4F27DC21-D0F0-42E3-B2B7-8D61A8BB0703}" srcId="{D5EE6B53-1AD8-45E2-8987-49BFF760BEE4}" destId="{766D5203-DE5C-4E7A-9772-F491C1943C39}" srcOrd="1" destOrd="0" parTransId="{889ACB83-82D9-43BF-8FB8-080FFB4A40D3}" sibTransId="{38DDCEA6-0235-4864-B6AE-3E9334624934}"/>
    <dgm:cxn modelId="{72AA9326-1067-45E6-97C0-13F93807D819}" type="presOf" srcId="{78A4CED5-BA2D-48FC-BB9C-030F3549C97E}" destId="{641A1468-C123-4839-8FE4-1FDC73F8D308}" srcOrd="0" destOrd="0" presId="urn:microsoft.com/office/officeart/2005/8/layout/chevron2"/>
    <dgm:cxn modelId="{7381CD32-FB7D-461D-8E3A-334327FD1C40}" srcId="{D5EE6B53-1AD8-45E2-8987-49BFF760BEE4}" destId="{84343654-C087-4379-AA9D-903A78CBE77F}" srcOrd="0" destOrd="0" parTransId="{4AB3D01D-1DF6-4DC8-B9F2-D7B8F0A0FEF8}" sibTransId="{EC708635-78E3-41B3-8439-ED94E1222A8F}"/>
    <dgm:cxn modelId="{9A874938-0B0F-44FA-AAA1-A4FDAD8ACD6B}" type="presOf" srcId="{48A4C3C2-0366-41FA-9F4E-3C682A730C2A}" destId="{DFC15CF5-A8B9-48A9-B0B1-28DB1FFB5DC4}" srcOrd="0" destOrd="0" presId="urn:microsoft.com/office/officeart/2005/8/layout/chevron2"/>
    <dgm:cxn modelId="{93C7793B-8C0A-43B5-90E8-DCC257DD95C2}" srcId="{84343654-C087-4379-AA9D-903A78CBE77F}" destId="{4594206D-0BDC-4467-BB4E-AD61309F3ABD}" srcOrd="0" destOrd="0" parTransId="{404F8569-F8D2-44FB-AC12-11C48706C49D}" sibTransId="{7210575F-BD93-4F9A-901E-4256CB8E40A7}"/>
    <dgm:cxn modelId="{F64BD85D-754C-45EB-BFA0-606C8673D3F3}" type="presOf" srcId="{F96FE8C8-A8A5-4F27-9B00-E0F6A0939AC3}" destId="{A716E9BC-6948-4ADB-B44B-596EA6AACC73}" srcOrd="0" destOrd="0" presId="urn:microsoft.com/office/officeart/2005/8/layout/chevron2"/>
    <dgm:cxn modelId="{10F12F62-9CDA-4F0F-B9D4-0EEFF0FCA866}" type="presOf" srcId="{84343654-C087-4379-AA9D-903A78CBE77F}" destId="{C5F46D51-5DBB-47C2-BF6F-43F3161189AA}" srcOrd="0" destOrd="0" presId="urn:microsoft.com/office/officeart/2005/8/layout/chevron2"/>
    <dgm:cxn modelId="{43EEDF4F-94AA-4CA1-BCEE-35C712DC543E}" type="presOf" srcId="{0098197F-455F-4F0A-B8D2-4BF33560BCB4}" destId="{EA45360D-E519-45BB-B275-89B43023BA19}" srcOrd="0" destOrd="0" presId="urn:microsoft.com/office/officeart/2005/8/layout/chevron2"/>
    <dgm:cxn modelId="{C374EF73-2A4D-42B8-A5B5-A404F6ADEF4D}" type="presOf" srcId="{766D5203-DE5C-4E7A-9772-F491C1943C39}" destId="{4FD1C970-80A8-441A-90E1-BC1C792BF7E6}" srcOrd="0" destOrd="0" presId="urn:microsoft.com/office/officeart/2005/8/layout/chevron2"/>
    <dgm:cxn modelId="{5ED9FD74-5D83-4B07-AF60-203003163FEC}" srcId="{36CDA50B-3E60-422E-BE94-2289319B2E93}" destId="{CBA861AC-E844-4515-B57A-F56EC7D83A91}" srcOrd="0" destOrd="0" parTransId="{DFAA5339-4A2A-485C-AE94-4C2CABDA1E18}" sibTransId="{3C072C4D-F027-4FD9-B8BA-5DC18360B369}"/>
    <dgm:cxn modelId="{1A37B97A-DB0C-41FB-AC92-A8A151F5616E}" srcId="{D5EE6B53-1AD8-45E2-8987-49BFF760BEE4}" destId="{36CDA50B-3E60-422E-BE94-2289319B2E93}" srcOrd="2" destOrd="0" parTransId="{ACD8A72F-C01E-4D14-85FC-6A24DA26DA0A}" sibTransId="{042A7D4A-ECD6-4571-99EC-32FC9E077C8A}"/>
    <dgm:cxn modelId="{BF84F67A-D78A-46BD-A230-445EB3F2DD8A}" type="presOf" srcId="{FD0513C1-0E14-4F07-B8B8-4D63A59967B1}" destId="{FED11216-851A-4F5A-BFCE-AB9D3E3AC97F}" srcOrd="0" destOrd="1" presId="urn:microsoft.com/office/officeart/2005/8/layout/chevron2"/>
    <dgm:cxn modelId="{A1DA337E-A47F-4952-B530-6E5B8E75EEA8}" type="presOf" srcId="{4CE2B4F8-958F-40AF-B5ED-9BE86E1F3589}" destId="{21898F64-C084-4FE5-94BF-4AA1FCE5D7CF}" srcOrd="0" destOrd="0" presId="urn:microsoft.com/office/officeart/2005/8/layout/chevron2"/>
    <dgm:cxn modelId="{333D7E9A-AE03-452F-9803-80833B4398A4}" srcId="{0098197F-455F-4F0A-B8D2-4BF33560BCB4}" destId="{48A4C3C2-0366-41FA-9F4E-3C682A730C2A}" srcOrd="0" destOrd="0" parTransId="{95A288A5-4538-4C14-92DF-80A78BEB6B6B}" sibTransId="{A4871C87-DA41-4599-BCD9-F8EF9CA293A5}"/>
    <dgm:cxn modelId="{E56389A5-BBC9-431C-9763-161A75AEFF47}" type="presOf" srcId="{4594206D-0BDC-4467-BB4E-AD61309F3ABD}" destId="{C4AB0F0A-4C36-42A9-A206-D2BAE60777BD}" srcOrd="0" destOrd="0" presId="urn:microsoft.com/office/officeart/2005/8/layout/chevron2"/>
    <dgm:cxn modelId="{936C3EB7-F0DD-4762-9BCE-F04CDB2C1582}" type="presOf" srcId="{D5EE6B53-1AD8-45E2-8987-49BFF760BEE4}" destId="{996C7B91-6F3A-40A4-9FBB-42A234A0B121}" srcOrd="0" destOrd="0" presId="urn:microsoft.com/office/officeart/2005/8/layout/chevron2"/>
    <dgm:cxn modelId="{0610B6B8-6722-4B16-B55F-BB3630B7CFD9}" srcId="{D5EE6B53-1AD8-45E2-8987-49BFF760BEE4}" destId="{4CE2B4F8-958F-40AF-B5ED-9BE86E1F3589}" srcOrd="4" destOrd="0" parTransId="{361288BA-7473-4B14-A5C3-12F0A786D94D}" sibTransId="{E71ABF21-EA4D-44DC-A71A-B041AA03C1B0}"/>
    <dgm:cxn modelId="{C936F0B9-0FF5-432E-B527-2625881855E2}" srcId="{36CDA50B-3E60-422E-BE94-2289319B2E93}" destId="{FD0513C1-0E14-4F07-B8B8-4D63A59967B1}" srcOrd="1" destOrd="0" parTransId="{8C3E36B4-501F-4469-8465-0109C8783981}" sibTransId="{2CC2F770-9D06-4DC6-8B85-8120BC35E523}"/>
    <dgm:cxn modelId="{3BEE45CA-CE0E-4D80-8041-AA00A16AC06C}" srcId="{D5EE6B53-1AD8-45E2-8987-49BFF760BEE4}" destId="{0098197F-455F-4F0A-B8D2-4BF33560BCB4}" srcOrd="3" destOrd="0" parTransId="{3E0AB6C5-CCA9-4366-B27E-AA9BBBB6CCB2}" sibTransId="{340C9829-D48A-4D75-99C1-A1029F6CA351}"/>
    <dgm:cxn modelId="{6279FFF9-189C-4CF5-B412-56523370C839}" srcId="{4CE2B4F8-958F-40AF-B5ED-9BE86E1F3589}" destId="{F96FE8C8-A8A5-4F27-9B00-E0F6A0939AC3}" srcOrd="0" destOrd="0" parTransId="{D52390A2-4605-4197-BED8-435F5064E115}" sibTransId="{5D967CA9-AFC3-490D-9F0F-46B250EA2B96}"/>
    <dgm:cxn modelId="{DDD25F7A-B885-4BA7-89CE-537361FF380B}" type="presParOf" srcId="{996C7B91-6F3A-40A4-9FBB-42A234A0B121}" destId="{A5779429-D956-45A6-B2A9-45F4CA152612}" srcOrd="0" destOrd="0" presId="urn:microsoft.com/office/officeart/2005/8/layout/chevron2"/>
    <dgm:cxn modelId="{A286E281-CCEC-485C-83B3-7E43F91EF69E}" type="presParOf" srcId="{A5779429-D956-45A6-B2A9-45F4CA152612}" destId="{C5F46D51-5DBB-47C2-BF6F-43F3161189AA}" srcOrd="0" destOrd="0" presId="urn:microsoft.com/office/officeart/2005/8/layout/chevron2"/>
    <dgm:cxn modelId="{9B63D26C-BFB7-45D0-9657-7EFECB3C65D4}" type="presParOf" srcId="{A5779429-D956-45A6-B2A9-45F4CA152612}" destId="{C4AB0F0A-4C36-42A9-A206-D2BAE60777BD}" srcOrd="1" destOrd="0" presId="urn:microsoft.com/office/officeart/2005/8/layout/chevron2"/>
    <dgm:cxn modelId="{957F9417-033C-4E0C-9386-906DC5DC7815}" type="presParOf" srcId="{996C7B91-6F3A-40A4-9FBB-42A234A0B121}" destId="{52E9C21B-A24E-4BC5-A7CD-9AA9EA95A4E2}" srcOrd="1" destOrd="0" presId="urn:microsoft.com/office/officeart/2005/8/layout/chevron2"/>
    <dgm:cxn modelId="{1DAB08AA-923D-4B14-8C46-9664E0141521}" type="presParOf" srcId="{996C7B91-6F3A-40A4-9FBB-42A234A0B121}" destId="{EBDB6409-7A39-417D-BEA8-C383B910E326}" srcOrd="2" destOrd="0" presId="urn:microsoft.com/office/officeart/2005/8/layout/chevron2"/>
    <dgm:cxn modelId="{A56C6663-E18E-416C-9C67-AA87FF285570}" type="presParOf" srcId="{EBDB6409-7A39-417D-BEA8-C383B910E326}" destId="{4FD1C970-80A8-441A-90E1-BC1C792BF7E6}" srcOrd="0" destOrd="0" presId="urn:microsoft.com/office/officeart/2005/8/layout/chevron2"/>
    <dgm:cxn modelId="{6429D94C-25D2-48A1-A893-B3FD00FAE8BB}" type="presParOf" srcId="{EBDB6409-7A39-417D-BEA8-C383B910E326}" destId="{641A1468-C123-4839-8FE4-1FDC73F8D308}" srcOrd="1" destOrd="0" presId="urn:microsoft.com/office/officeart/2005/8/layout/chevron2"/>
    <dgm:cxn modelId="{F7639F5A-A24B-42B0-9F31-70749DA55007}" type="presParOf" srcId="{996C7B91-6F3A-40A4-9FBB-42A234A0B121}" destId="{24EE43E2-69B6-4F71-AD27-A4F4A3DED63C}" srcOrd="3" destOrd="0" presId="urn:microsoft.com/office/officeart/2005/8/layout/chevron2"/>
    <dgm:cxn modelId="{F7C2FC82-E911-4124-9DD4-DD1F0DD7BB11}" type="presParOf" srcId="{996C7B91-6F3A-40A4-9FBB-42A234A0B121}" destId="{236992B2-490D-494E-A943-88D106A9DBF5}" srcOrd="4" destOrd="0" presId="urn:microsoft.com/office/officeart/2005/8/layout/chevron2"/>
    <dgm:cxn modelId="{0DC4CB24-23FE-41B4-95A7-396B5D14F42B}" type="presParOf" srcId="{236992B2-490D-494E-A943-88D106A9DBF5}" destId="{E6C639D8-2B87-4C52-8B30-13BC8B6C2606}" srcOrd="0" destOrd="0" presId="urn:microsoft.com/office/officeart/2005/8/layout/chevron2"/>
    <dgm:cxn modelId="{7C17BD7D-4D51-4D9E-83F7-3ABC3520E9BC}" type="presParOf" srcId="{236992B2-490D-494E-A943-88D106A9DBF5}" destId="{FED11216-851A-4F5A-BFCE-AB9D3E3AC97F}" srcOrd="1" destOrd="0" presId="urn:microsoft.com/office/officeart/2005/8/layout/chevron2"/>
    <dgm:cxn modelId="{193770E1-66E2-46F7-9A46-E4C6CA53577A}" type="presParOf" srcId="{996C7B91-6F3A-40A4-9FBB-42A234A0B121}" destId="{AD6F781A-EE69-4C87-A2C0-EB99FE83B8D2}" srcOrd="5" destOrd="0" presId="urn:microsoft.com/office/officeart/2005/8/layout/chevron2"/>
    <dgm:cxn modelId="{79B226AC-5B73-4E38-8867-DBDDAA318551}" type="presParOf" srcId="{996C7B91-6F3A-40A4-9FBB-42A234A0B121}" destId="{E8415946-E102-4DD7-BB40-D8A9173751C3}" srcOrd="6" destOrd="0" presId="urn:microsoft.com/office/officeart/2005/8/layout/chevron2"/>
    <dgm:cxn modelId="{AD743B38-2710-4117-BA1F-FAF81898898D}" type="presParOf" srcId="{E8415946-E102-4DD7-BB40-D8A9173751C3}" destId="{EA45360D-E519-45BB-B275-89B43023BA19}" srcOrd="0" destOrd="0" presId="urn:microsoft.com/office/officeart/2005/8/layout/chevron2"/>
    <dgm:cxn modelId="{634E6195-4667-4F23-B73F-7CEF736E388F}" type="presParOf" srcId="{E8415946-E102-4DD7-BB40-D8A9173751C3}" destId="{DFC15CF5-A8B9-48A9-B0B1-28DB1FFB5DC4}" srcOrd="1" destOrd="0" presId="urn:microsoft.com/office/officeart/2005/8/layout/chevron2"/>
    <dgm:cxn modelId="{AE1EB643-D87D-474F-BFFA-257B5EFEE211}" type="presParOf" srcId="{996C7B91-6F3A-40A4-9FBB-42A234A0B121}" destId="{FE86C21A-39B6-4585-B156-7A80CFE3E5DC}" srcOrd="7" destOrd="0" presId="urn:microsoft.com/office/officeart/2005/8/layout/chevron2"/>
    <dgm:cxn modelId="{0DDA0103-1CE4-41EA-A6E3-F311FD753346}" type="presParOf" srcId="{996C7B91-6F3A-40A4-9FBB-42A234A0B121}" destId="{0DCDF9F3-12BA-4EFF-B128-EF072E3EF22D}" srcOrd="8" destOrd="0" presId="urn:microsoft.com/office/officeart/2005/8/layout/chevron2"/>
    <dgm:cxn modelId="{C68158E4-A4D1-4D64-B680-CAC616F1CB2A}" type="presParOf" srcId="{0DCDF9F3-12BA-4EFF-B128-EF072E3EF22D}" destId="{21898F64-C084-4FE5-94BF-4AA1FCE5D7CF}" srcOrd="0" destOrd="0" presId="urn:microsoft.com/office/officeart/2005/8/layout/chevron2"/>
    <dgm:cxn modelId="{53F20E28-17A7-4A65-A4ED-B8583AF744EE}" type="presParOf" srcId="{0DCDF9F3-12BA-4EFF-B128-EF072E3EF22D}" destId="{A716E9BC-6948-4ADB-B44B-596EA6AACC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EE6B53-1AD8-45E2-8987-49BFF760BEE4}" type="doc">
      <dgm:prSet loTypeId="urn:microsoft.com/office/officeart/2005/8/layout/chevron2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4343654-C087-4379-AA9D-903A78CBE77F}">
      <dgm:prSet phldrT="[Text]" custT="1"/>
      <dgm:spPr/>
      <dgm:t>
        <a:bodyPr/>
        <a:lstStyle/>
        <a:p>
          <a:r>
            <a:rPr lang="en-US" sz="1200" b="1"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lang="en-US" sz="1200">
              <a:latin typeface="+mj-lt"/>
            </a:rPr>
            <a:t> </a:t>
          </a:r>
        </a:p>
      </dgm:t>
    </dgm:pt>
    <dgm:pt modelId="{4AB3D01D-1DF6-4DC8-B9F2-D7B8F0A0FEF8}" type="parTrans" cxnId="{7381CD32-FB7D-461D-8E3A-334327FD1C40}">
      <dgm:prSet/>
      <dgm:spPr/>
      <dgm:t>
        <a:bodyPr/>
        <a:lstStyle/>
        <a:p>
          <a:endParaRPr lang="en-US"/>
        </a:p>
      </dgm:t>
    </dgm:pt>
    <dgm:pt modelId="{EC708635-78E3-41B3-8439-ED94E1222A8F}" type="sibTrans" cxnId="{7381CD32-FB7D-461D-8E3A-334327FD1C40}">
      <dgm:prSet/>
      <dgm:spPr/>
      <dgm:t>
        <a:bodyPr/>
        <a:lstStyle/>
        <a:p>
          <a:endParaRPr lang="en-US"/>
        </a:p>
      </dgm:t>
    </dgm:pt>
    <dgm:pt modelId="{4594206D-0BDC-4467-BB4E-AD61309F3ABD}">
      <dgm:prSet phldrT="[Text]" custT="1"/>
      <dgm:spPr/>
      <dgm:t>
        <a:bodyPr/>
        <a:lstStyle/>
        <a:p>
          <a:r>
            <a:rPr 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FY Budget is finalized</a:t>
          </a:r>
        </a:p>
      </dgm:t>
    </dgm:pt>
    <dgm:pt modelId="{404F8569-F8D2-44FB-AC12-11C48706C49D}" type="parTrans" cxnId="{93C7793B-8C0A-43B5-90E8-DCC257DD95C2}">
      <dgm:prSet/>
      <dgm:spPr/>
      <dgm:t>
        <a:bodyPr/>
        <a:lstStyle/>
        <a:p>
          <a:endParaRPr lang="en-US"/>
        </a:p>
      </dgm:t>
    </dgm:pt>
    <dgm:pt modelId="{7210575F-BD93-4F9A-901E-4256CB8E40A7}" type="sibTrans" cxnId="{93C7793B-8C0A-43B5-90E8-DCC257DD95C2}">
      <dgm:prSet/>
      <dgm:spPr/>
      <dgm:t>
        <a:bodyPr/>
        <a:lstStyle/>
        <a:p>
          <a:endParaRPr lang="en-US"/>
        </a:p>
      </dgm:t>
    </dgm:pt>
    <dgm:pt modelId="{766D5203-DE5C-4E7A-9772-F491C1943C39}">
      <dgm:prSet phldrT="[Text]" custT="1"/>
      <dgm:spPr/>
      <dgm:t>
        <a:bodyPr/>
        <a:lstStyle/>
        <a:p>
          <a:r>
            <a:rPr lang="en-US" sz="1200" b="1">
              <a:latin typeface="Times New Roman" panose="02020603050405020304" pitchFamily="18" charset="0"/>
              <a:cs typeface="Times New Roman" panose="02020603050405020304" pitchFamily="18" charset="0"/>
            </a:rPr>
            <a:t>May</a:t>
          </a:r>
          <a:r>
            <a:rPr lang="en-US" sz="1200">
              <a:latin typeface="+mj-lt"/>
            </a:rPr>
            <a:t> </a:t>
          </a:r>
        </a:p>
      </dgm:t>
    </dgm:pt>
    <dgm:pt modelId="{889ACB83-82D9-43BF-8FB8-080FFB4A40D3}" type="parTrans" cxnId="{4F27DC21-D0F0-42E3-B2B7-8D61A8BB0703}">
      <dgm:prSet/>
      <dgm:spPr/>
      <dgm:t>
        <a:bodyPr/>
        <a:lstStyle/>
        <a:p>
          <a:endParaRPr lang="en-US"/>
        </a:p>
      </dgm:t>
    </dgm:pt>
    <dgm:pt modelId="{38DDCEA6-0235-4864-B6AE-3E9334624934}" type="sibTrans" cxnId="{4F27DC21-D0F0-42E3-B2B7-8D61A8BB0703}">
      <dgm:prSet/>
      <dgm:spPr/>
      <dgm:t>
        <a:bodyPr/>
        <a:lstStyle/>
        <a:p>
          <a:endParaRPr lang="en-US"/>
        </a:p>
      </dgm:t>
    </dgm:pt>
    <dgm:pt modelId="{78A4CED5-BA2D-48FC-BB9C-030F3549C97E}">
      <dgm:prSet phldrT="[Text]" custT="1"/>
      <dgm:spPr/>
      <dgm:t>
        <a:bodyPr/>
        <a:lstStyle/>
        <a:p>
          <a:r>
            <a:rPr 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FY Budget submitted to City Council</a:t>
          </a:r>
        </a:p>
      </dgm:t>
    </dgm:pt>
    <dgm:pt modelId="{0E837246-B6AC-4BDB-8BEC-A24DBF0B5DD9}" type="parTrans" cxnId="{A2B28307-23AC-4F2A-863D-A4F793BEEE1E}">
      <dgm:prSet/>
      <dgm:spPr/>
      <dgm:t>
        <a:bodyPr/>
        <a:lstStyle/>
        <a:p>
          <a:endParaRPr lang="en-US"/>
        </a:p>
      </dgm:t>
    </dgm:pt>
    <dgm:pt modelId="{9393E769-99DB-4E7D-9F5C-3682712731FB}" type="sibTrans" cxnId="{A2B28307-23AC-4F2A-863D-A4F793BEEE1E}">
      <dgm:prSet/>
      <dgm:spPr/>
      <dgm:t>
        <a:bodyPr/>
        <a:lstStyle/>
        <a:p>
          <a:endParaRPr lang="en-US"/>
        </a:p>
      </dgm:t>
    </dgm:pt>
    <dgm:pt modelId="{36CDA50B-3E60-422E-BE94-2289319B2E93}">
      <dgm:prSet phldrT="[Text]" custT="1"/>
      <dgm:spPr/>
      <dgm:t>
        <a:bodyPr/>
        <a:lstStyle/>
        <a:p>
          <a:r>
            <a:rPr lang="en-US" sz="1200" b="1">
              <a:latin typeface="Times New Roman" panose="02020603050405020304" pitchFamily="18" charset="0"/>
              <a:cs typeface="Times New Roman" panose="02020603050405020304" pitchFamily="18" charset="0"/>
            </a:rPr>
            <a:t>June</a:t>
          </a:r>
        </a:p>
      </dgm:t>
    </dgm:pt>
    <dgm:pt modelId="{ACD8A72F-C01E-4D14-85FC-6A24DA26DA0A}" type="parTrans" cxnId="{1A37B97A-DB0C-41FB-AC92-A8A151F5616E}">
      <dgm:prSet/>
      <dgm:spPr/>
      <dgm:t>
        <a:bodyPr/>
        <a:lstStyle/>
        <a:p>
          <a:endParaRPr lang="en-US"/>
        </a:p>
      </dgm:t>
    </dgm:pt>
    <dgm:pt modelId="{042A7D4A-ECD6-4571-99EC-32FC9E077C8A}" type="sibTrans" cxnId="{1A37B97A-DB0C-41FB-AC92-A8A151F5616E}">
      <dgm:prSet/>
      <dgm:spPr/>
      <dgm:t>
        <a:bodyPr/>
        <a:lstStyle/>
        <a:p>
          <a:endParaRPr lang="en-US"/>
        </a:p>
      </dgm:t>
    </dgm:pt>
    <dgm:pt modelId="{CBA861AC-E844-4515-B57A-F56EC7D83A91}">
      <dgm:prSet phldrT="[Text]" custT="1"/>
      <dgm:spPr/>
      <dgm:t>
        <a:bodyPr/>
        <a:lstStyle/>
        <a:p>
          <a:r>
            <a:rPr 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FY Budget Hearings continue</a:t>
          </a:r>
        </a:p>
      </dgm:t>
    </dgm:pt>
    <dgm:pt modelId="{DFAA5339-4A2A-485C-AE94-4C2CABDA1E18}" type="parTrans" cxnId="{5ED9FD74-5D83-4B07-AF60-203003163FEC}">
      <dgm:prSet/>
      <dgm:spPr/>
      <dgm:t>
        <a:bodyPr/>
        <a:lstStyle/>
        <a:p>
          <a:endParaRPr lang="en-US"/>
        </a:p>
      </dgm:t>
    </dgm:pt>
    <dgm:pt modelId="{3C072C4D-F027-4FD9-B8BA-5DC18360B369}" type="sibTrans" cxnId="{5ED9FD74-5D83-4B07-AF60-203003163FEC}">
      <dgm:prSet/>
      <dgm:spPr/>
      <dgm:t>
        <a:bodyPr/>
        <a:lstStyle/>
        <a:p>
          <a:endParaRPr lang="en-US"/>
        </a:p>
      </dgm:t>
    </dgm:pt>
    <dgm:pt modelId="{0098197F-455F-4F0A-B8D2-4BF33560BCB4}">
      <dgm:prSet phldrT="[Text]" custT="1"/>
      <dgm:spPr/>
      <dgm:t>
        <a:bodyPr vert="vert"/>
        <a:lstStyle/>
        <a:p>
          <a:r>
            <a:rPr lang="en-US" sz="1200" b="1">
              <a:latin typeface="Times New Roman" panose="02020603050405020304" pitchFamily="18" charset="0"/>
              <a:cs typeface="Times New Roman" panose="02020603050405020304" pitchFamily="18" charset="0"/>
            </a:rPr>
            <a:t>July </a:t>
          </a:r>
        </a:p>
      </dgm:t>
    </dgm:pt>
    <dgm:pt modelId="{3E0AB6C5-CCA9-4366-B27E-AA9BBBB6CCB2}" type="parTrans" cxnId="{3BEE45CA-CE0E-4D80-8041-AA00A16AC06C}">
      <dgm:prSet/>
      <dgm:spPr/>
      <dgm:t>
        <a:bodyPr/>
        <a:lstStyle/>
        <a:p>
          <a:endParaRPr lang="en-US"/>
        </a:p>
      </dgm:t>
    </dgm:pt>
    <dgm:pt modelId="{340C9829-D48A-4D75-99C1-A1029F6CA351}" type="sibTrans" cxnId="{3BEE45CA-CE0E-4D80-8041-AA00A16AC06C}">
      <dgm:prSet/>
      <dgm:spPr/>
      <dgm:t>
        <a:bodyPr/>
        <a:lstStyle/>
        <a:p>
          <a:endParaRPr lang="en-US"/>
        </a:p>
      </dgm:t>
    </dgm:pt>
    <dgm:pt modelId="{48A4C3C2-0366-41FA-9F4E-3C682A730C2A}">
      <dgm:prSet phldrT="[Text]" custT="1"/>
      <dgm:spPr/>
      <dgm:t>
        <a:bodyPr/>
        <a:lstStyle/>
        <a:p>
          <a:r>
            <a:rPr 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FY Budget is effective July 1</a:t>
          </a:r>
          <a:r>
            <a:rPr lang="en-US" sz="1700" baseline="30000">
              <a:latin typeface="Times New Roman" panose="02020603050405020304" pitchFamily="18" charset="0"/>
              <a:cs typeface="Times New Roman" panose="02020603050405020304" pitchFamily="18" charset="0"/>
            </a:rPr>
            <a:t>st</a:t>
          </a:r>
          <a:r>
            <a:rPr 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95A288A5-4538-4C14-92DF-80A78BEB6B6B}" type="parTrans" cxnId="{333D7E9A-AE03-452F-9803-80833B4398A4}">
      <dgm:prSet/>
      <dgm:spPr/>
      <dgm:t>
        <a:bodyPr/>
        <a:lstStyle/>
        <a:p>
          <a:endParaRPr lang="en-US"/>
        </a:p>
      </dgm:t>
    </dgm:pt>
    <dgm:pt modelId="{A4871C87-DA41-4599-BCD9-F8EF9CA293A5}" type="sibTrans" cxnId="{333D7E9A-AE03-452F-9803-80833B4398A4}">
      <dgm:prSet/>
      <dgm:spPr/>
      <dgm:t>
        <a:bodyPr/>
        <a:lstStyle/>
        <a:p>
          <a:endParaRPr lang="en-US"/>
        </a:p>
      </dgm:t>
    </dgm:pt>
    <dgm:pt modelId="{FD0513C1-0E14-4F07-B8B8-4D63A59967B1}">
      <dgm:prSet phldrT="[Text]" custT="1"/>
      <dgm:spPr/>
      <dgm:t>
        <a:bodyPr/>
        <a:lstStyle/>
        <a:p>
          <a:r>
            <a:rPr 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FY Budget is voted by City Council</a:t>
          </a:r>
        </a:p>
      </dgm:t>
    </dgm:pt>
    <dgm:pt modelId="{8C3E36B4-501F-4469-8465-0109C8783981}" type="parTrans" cxnId="{C936F0B9-0FF5-432E-B527-2625881855E2}">
      <dgm:prSet/>
      <dgm:spPr/>
      <dgm:t>
        <a:bodyPr/>
        <a:lstStyle/>
        <a:p>
          <a:endParaRPr lang="en-US"/>
        </a:p>
      </dgm:t>
    </dgm:pt>
    <dgm:pt modelId="{2CC2F770-9D06-4DC6-8B85-8120BC35E523}" type="sibTrans" cxnId="{C936F0B9-0FF5-432E-B527-2625881855E2}">
      <dgm:prSet/>
      <dgm:spPr/>
      <dgm:t>
        <a:bodyPr/>
        <a:lstStyle/>
        <a:p>
          <a:endParaRPr lang="en-US"/>
        </a:p>
      </dgm:t>
    </dgm:pt>
    <dgm:pt modelId="{CE78F4C6-C712-426E-BBDE-B027A48D7D73}">
      <dgm:prSet phldrT="[Text]" custT="1"/>
      <dgm:spPr/>
      <dgm:t>
        <a:bodyPr/>
        <a:lstStyle/>
        <a:p>
          <a:r>
            <a:rPr 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FY Budget Hearings</a:t>
          </a:r>
        </a:p>
      </dgm:t>
    </dgm:pt>
    <dgm:pt modelId="{DB37E552-F4F2-497A-8B5B-2EAE263BD1D1}" type="parTrans" cxnId="{88EC1799-BB30-47D8-A9D9-D3292F31C14F}">
      <dgm:prSet/>
      <dgm:spPr/>
      <dgm:t>
        <a:bodyPr/>
        <a:lstStyle/>
        <a:p>
          <a:endParaRPr lang="en-US"/>
        </a:p>
      </dgm:t>
    </dgm:pt>
    <dgm:pt modelId="{0160D2D4-8728-4366-871C-8E2FCDED3B88}" type="sibTrans" cxnId="{88EC1799-BB30-47D8-A9D9-D3292F31C14F}">
      <dgm:prSet/>
      <dgm:spPr/>
      <dgm:t>
        <a:bodyPr/>
        <a:lstStyle/>
        <a:p>
          <a:endParaRPr lang="en-US"/>
        </a:p>
      </dgm:t>
    </dgm:pt>
    <dgm:pt modelId="{996C7B91-6F3A-40A4-9FBB-42A234A0B121}" type="pres">
      <dgm:prSet presAssocID="{D5EE6B53-1AD8-45E2-8987-49BFF760BEE4}" presName="linearFlow" presStyleCnt="0">
        <dgm:presLayoutVars>
          <dgm:dir/>
          <dgm:animLvl val="lvl"/>
          <dgm:resizeHandles val="exact"/>
        </dgm:presLayoutVars>
      </dgm:prSet>
      <dgm:spPr/>
    </dgm:pt>
    <dgm:pt modelId="{A5779429-D956-45A6-B2A9-45F4CA152612}" type="pres">
      <dgm:prSet presAssocID="{84343654-C087-4379-AA9D-903A78CBE77F}" presName="composite" presStyleCnt="0"/>
      <dgm:spPr/>
    </dgm:pt>
    <dgm:pt modelId="{C5F46D51-5DBB-47C2-BF6F-43F3161189AA}" type="pres">
      <dgm:prSet presAssocID="{84343654-C087-4379-AA9D-903A78CBE77F}" presName="parentText" presStyleLbl="alignNode1" presStyleIdx="0" presStyleCnt="4" custLinFactNeighborX="-31519" custLinFactNeighborY="-484">
        <dgm:presLayoutVars>
          <dgm:chMax val="1"/>
          <dgm:bulletEnabled val="1"/>
        </dgm:presLayoutVars>
      </dgm:prSet>
      <dgm:spPr/>
    </dgm:pt>
    <dgm:pt modelId="{C4AB0F0A-4C36-42A9-A206-D2BAE60777BD}" type="pres">
      <dgm:prSet presAssocID="{84343654-C087-4379-AA9D-903A78CBE77F}" presName="descendantText" presStyleLbl="alignAcc1" presStyleIdx="0" presStyleCnt="4">
        <dgm:presLayoutVars>
          <dgm:bulletEnabled val="1"/>
        </dgm:presLayoutVars>
      </dgm:prSet>
      <dgm:spPr/>
    </dgm:pt>
    <dgm:pt modelId="{52E9C21B-A24E-4BC5-A7CD-9AA9EA95A4E2}" type="pres">
      <dgm:prSet presAssocID="{EC708635-78E3-41B3-8439-ED94E1222A8F}" presName="sp" presStyleCnt="0"/>
      <dgm:spPr/>
    </dgm:pt>
    <dgm:pt modelId="{EBDB6409-7A39-417D-BEA8-C383B910E326}" type="pres">
      <dgm:prSet presAssocID="{766D5203-DE5C-4E7A-9772-F491C1943C39}" presName="composite" presStyleCnt="0"/>
      <dgm:spPr/>
    </dgm:pt>
    <dgm:pt modelId="{4FD1C970-80A8-441A-90E1-BC1C792BF7E6}" type="pres">
      <dgm:prSet presAssocID="{766D5203-DE5C-4E7A-9772-F491C1943C3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41A1468-C123-4839-8FE4-1FDC73F8D308}" type="pres">
      <dgm:prSet presAssocID="{766D5203-DE5C-4E7A-9772-F491C1943C39}" presName="descendantText" presStyleLbl="alignAcc1" presStyleIdx="1" presStyleCnt="4">
        <dgm:presLayoutVars>
          <dgm:bulletEnabled val="1"/>
        </dgm:presLayoutVars>
      </dgm:prSet>
      <dgm:spPr/>
    </dgm:pt>
    <dgm:pt modelId="{24EE43E2-69B6-4F71-AD27-A4F4A3DED63C}" type="pres">
      <dgm:prSet presAssocID="{38DDCEA6-0235-4864-B6AE-3E9334624934}" presName="sp" presStyleCnt="0"/>
      <dgm:spPr/>
    </dgm:pt>
    <dgm:pt modelId="{236992B2-490D-494E-A943-88D106A9DBF5}" type="pres">
      <dgm:prSet presAssocID="{36CDA50B-3E60-422E-BE94-2289319B2E93}" presName="composite" presStyleCnt="0"/>
      <dgm:spPr/>
    </dgm:pt>
    <dgm:pt modelId="{E6C639D8-2B87-4C52-8B30-13BC8B6C2606}" type="pres">
      <dgm:prSet presAssocID="{36CDA50B-3E60-422E-BE94-2289319B2E9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ED11216-851A-4F5A-BFCE-AB9D3E3AC97F}" type="pres">
      <dgm:prSet presAssocID="{36CDA50B-3E60-422E-BE94-2289319B2E93}" presName="descendantText" presStyleLbl="alignAcc1" presStyleIdx="2" presStyleCnt="4">
        <dgm:presLayoutVars>
          <dgm:bulletEnabled val="1"/>
        </dgm:presLayoutVars>
      </dgm:prSet>
      <dgm:spPr/>
    </dgm:pt>
    <dgm:pt modelId="{AD6F781A-EE69-4C87-A2C0-EB99FE83B8D2}" type="pres">
      <dgm:prSet presAssocID="{042A7D4A-ECD6-4571-99EC-32FC9E077C8A}" presName="sp" presStyleCnt="0"/>
      <dgm:spPr/>
    </dgm:pt>
    <dgm:pt modelId="{E8415946-E102-4DD7-BB40-D8A9173751C3}" type="pres">
      <dgm:prSet presAssocID="{0098197F-455F-4F0A-B8D2-4BF33560BCB4}" presName="composite" presStyleCnt="0"/>
      <dgm:spPr/>
    </dgm:pt>
    <dgm:pt modelId="{EA45360D-E519-45BB-B275-89B43023BA19}" type="pres">
      <dgm:prSet presAssocID="{0098197F-455F-4F0A-B8D2-4BF33560BCB4}" presName="parentText" presStyleLbl="alignNode1" presStyleIdx="3" presStyleCnt="4" custAng="16200000" custLinFactNeighborX="20058" custLinFactNeighborY="2006">
        <dgm:presLayoutVars>
          <dgm:chMax val="1"/>
          <dgm:bulletEnabled val="1"/>
        </dgm:presLayoutVars>
      </dgm:prSet>
      <dgm:spPr/>
    </dgm:pt>
    <dgm:pt modelId="{DFC15CF5-A8B9-48A9-B0B1-28DB1FFB5DC4}" type="pres">
      <dgm:prSet presAssocID="{0098197F-455F-4F0A-B8D2-4BF33560BCB4}" presName="descendantText" presStyleLbl="alignAcc1" presStyleIdx="3" presStyleCnt="4" custScaleX="88573" custLinFactNeighborX="3681" custLinFactNeighborY="27772">
        <dgm:presLayoutVars>
          <dgm:bulletEnabled val="1"/>
        </dgm:presLayoutVars>
      </dgm:prSet>
      <dgm:spPr/>
    </dgm:pt>
  </dgm:ptLst>
  <dgm:cxnLst>
    <dgm:cxn modelId="{A2B28307-23AC-4F2A-863D-A4F793BEEE1E}" srcId="{766D5203-DE5C-4E7A-9772-F491C1943C39}" destId="{78A4CED5-BA2D-48FC-BB9C-030F3549C97E}" srcOrd="0" destOrd="0" parTransId="{0E837246-B6AC-4BDB-8BEC-A24DBF0B5DD9}" sibTransId="{9393E769-99DB-4E7D-9F5C-3682712731FB}"/>
    <dgm:cxn modelId="{F73DA812-977B-4C4F-A2D6-336B5DDF11BA}" type="presOf" srcId="{CBA861AC-E844-4515-B57A-F56EC7D83A91}" destId="{FED11216-851A-4F5A-BFCE-AB9D3E3AC97F}" srcOrd="0" destOrd="0" presId="urn:microsoft.com/office/officeart/2005/8/layout/chevron2"/>
    <dgm:cxn modelId="{097C9F19-A5ED-4637-AB11-BC37CBB6F9E7}" type="presOf" srcId="{36CDA50B-3E60-422E-BE94-2289319B2E93}" destId="{E6C639D8-2B87-4C52-8B30-13BC8B6C2606}" srcOrd="0" destOrd="0" presId="urn:microsoft.com/office/officeart/2005/8/layout/chevron2"/>
    <dgm:cxn modelId="{4F27DC21-D0F0-42E3-B2B7-8D61A8BB0703}" srcId="{D5EE6B53-1AD8-45E2-8987-49BFF760BEE4}" destId="{766D5203-DE5C-4E7A-9772-F491C1943C39}" srcOrd="1" destOrd="0" parTransId="{889ACB83-82D9-43BF-8FB8-080FFB4A40D3}" sibTransId="{38DDCEA6-0235-4864-B6AE-3E9334624934}"/>
    <dgm:cxn modelId="{13DB7723-23BD-429C-8237-42C1D40E538D}" type="presOf" srcId="{CE78F4C6-C712-426E-BBDE-B027A48D7D73}" destId="{641A1468-C123-4839-8FE4-1FDC73F8D308}" srcOrd="0" destOrd="1" presId="urn:microsoft.com/office/officeart/2005/8/layout/chevron2"/>
    <dgm:cxn modelId="{72AA9326-1067-45E6-97C0-13F93807D819}" type="presOf" srcId="{78A4CED5-BA2D-48FC-BB9C-030F3549C97E}" destId="{641A1468-C123-4839-8FE4-1FDC73F8D308}" srcOrd="0" destOrd="0" presId="urn:microsoft.com/office/officeart/2005/8/layout/chevron2"/>
    <dgm:cxn modelId="{7381CD32-FB7D-461D-8E3A-334327FD1C40}" srcId="{D5EE6B53-1AD8-45E2-8987-49BFF760BEE4}" destId="{84343654-C087-4379-AA9D-903A78CBE77F}" srcOrd="0" destOrd="0" parTransId="{4AB3D01D-1DF6-4DC8-B9F2-D7B8F0A0FEF8}" sibTransId="{EC708635-78E3-41B3-8439-ED94E1222A8F}"/>
    <dgm:cxn modelId="{9A874938-0B0F-44FA-AAA1-A4FDAD8ACD6B}" type="presOf" srcId="{48A4C3C2-0366-41FA-9F4E-3C682A730C2A}" destId="{DFC15CF5-A8B9-48A9-B0B1-28DB1FFB5DC4}" srcOrd="0" destOrd="0" presId="urn:microsoft.com/office/officeart/2005/8/layout/chevron2"/>
    <dgm:cxn modelId="{93C7793B-8C0A-43B5-90E8-DCC257DD95C2}" srcId="{84343654-C087-4379-AA9D-903A78CBE77F}" destId="{4594206D-0BDC-4467-BB4E-AD61309F3ABD}" srcOrd="0" destOrd="0" parTransId="{404F8569-F8D2-44FB-AC12-11C48706C49D}" sibTransId="{7210575F-BD93-4F9A-901E-4256CB8E40A7}"/>
    <dgm:cxn modelId="{10F12F62-9CDA-4F0F-B9D4-0EEFF0FCA866}" type="presOf" srcId="{84343654-C087-4379-AA9D-903A78CBE77F}" destId="{C5F46D51-5DBB-47C2-BF6F-43F3161189AA}" srcOrd="0" destOrd="0" presId="urn:microsoft.com/office/officeart/2005/8/layout/chevron2"/>
    <dgm:cxn modelId="{43EEDF4F-94AA-4CA1-BCEE-35C712DC543E}" type="presOf" srcId="{0098197F-455F-4F0A-B8D2-4BF33560BCB4}" destId="{EA45360D-E519-45BB-B275-89B43023BA19}" srcOrd="0" destOrd="0" presId="urn:microsoft.com/office/officeart/2005/8/layout/chevron2"/>
    <dgm:cxn modelId="{C374EF73-2A4D-42B8-A5B5-A404F6ADEF4D}" type="presOf" srcId="{766D5203-DE5C-4E7A-9772-F491C1943C39}" destId="{4FD1C970-80A8-441A-90E1-BC1C792BF7E6}" srcOrd="0" destOrd="0" presId="urn:microsoft.com/office/officeart/2005/8/layout/chevron2"/>
    <dgm:cxn modelId="{5ED9FD74-5D83-4B07-AF60-203003163FEC}" srcId="{36CDA50B-3E60-422E-BE94-2289319B2E93}" destId="{CBA861AC-E844-4515-B57A-F56EC7D83A91}" srcOrd="0" destOrd="0" parTransId="{DFAA5339-4A2A-485C-AE94-4C2CABDA1E18}" sibTransId="{3C072C4D-F027-4FD9-B8BA-5DC18360B369}"/>
    <dgm:cxn modelId="{1A37B97A-DB0C-41FB-AC92-A8A151F5616E}" srcId="{D5EE6B53-1AD8-45E2-8987-49BFF760BEE4}" destId="{36CDA50B-3E60-422E-BE94-2289319B2E93}" srcOrd="2" destOrd="0" parTransId="{ACD8A72F-C01E-4D14-85FC-6A24DA26DA0A}" sibTransId="{042A7D4A-ECD6-4571-99EC-32FC9E077C8A}"/>
    <dgm:cxn modelId="{BF84F67A-D78A-46BD-A230-445EB3F2DD8A}" type="presOf" srcId="{FD0513C1-0E14-4F07-B8B8-4D63A59967B1}" destId="{FED11216-851A-4F5A-BFCE-AB9D3E3AC97F}" srcOrd="0" destOrd="1" presId="urn:microsoft.com/office/officeart/2005/8/layout/chevron2"/>
    <dgm:cxn modelId="{88EC1799-BB30-47D8-A9D9-D3292F31C14F}" srcId="{766D5203-DE5C-4E7A-9772-F491C1943C39}" destId="{CE78F4C6-C712-426E-BBDE-B027A48D7D73}" srcOrd="1" destOrd="0" parTransId="{DB37E552-F4F2-497A-8B5B-2EAE263BD1D1}" sibTransId="{0160D2D4-8728-4366-871C-8E2FCDED3B88}"/>
    <dgm:cxn modelId="{333D7E9A-AE03-452F-9803-80833B4398A4}" srcId="{0098197F-455F-4F0A-B8D2-4BF33560BCB4}" destId="{48A4C3C2-0366-41FA-9F4E-3C682A730C2A}" srcOrd="0" destOrd="0" parTransId="{95A288A5-4538-4C14-92DF-80A78BEB6B6B}" sibTransId="{A4871C87-DA41-4599-BCD9-F8EF9CA293A5}"/>
    <dgm:cxn modelId="{E56389A5-BBC9-431C-9763-161A75AEFF47}" type="presOf" srcId="{4594206D-0BDC-4467-BB4E-AD61309F3ABD}" destId="{C4AB0F0A-4C36-42A9-A206-D2BAE60777BD}" srcOrd="0" destOrd="0" presId="urn:microsoft.com/office/officeart/2005/8/layout/chevron2"/>
    <dgm:cxn modelId="{936C3EB7-F0DD-4762-9BCE-F04CDB2C1582}" type="presOf" srcId="{D5EE6B53-1AD8-45E2-8987-49BFF760BEE4}" destId="{996C7B91-6F3A-40A4-9FBB-42A234A0B121}" srcOrd="0" destOrd="0" presId="urn:microsoft.com/office/officeart/2005/8/layout/chevron2"/>
    <dgm:cxn modelId="{C936F0B9-0FF5-432E-B527-2625881855E2}" srcId="{36CDA50B-3E60-422E-BE94-2289319B2E93}" destId="{FD0513C1-0E14-4F07-B8B8-4D63A59967B1}" srcOrd="1" destOrd="0" parTransId="{8C3E36B4-501F-4469-8465-0109C8783981}" sibTransId="{2CC2F770-9D06-4DC6-8B85-8120BC35E523}"/>
    <dgm:cxn modelId="{3BEE45CA-CE0E-4D80-8041-AA00A16AC06C}" srcId="{D5EE6B53-1AD8-45E2-8987-49BFF760BEE4}" destId="{0098197F-455F-4F0A-B8D2-4BF33560BCB4}" srcOrd="3" destOrd="0" parTransId="{3E0AB6C5-CCA9-4366-B27E-AA9BBBB6CCB2}" sibTransId="{340C9829-D48A-4D75-99C1-A1029F6CA351}"/>
    <dgm:cxn modelId="{DDD25F7A-B885-4BA7-89CE-537361FF380B}" type="presParOf" srcId="{996C7B91-6F3A-40A4-9FBB-42A234A0B121}" destId="{A5779429-D956-45A6-B2A9-45F4CA152612}" srcOrd="0" destOrd="0" presId="urn:microsoft.com/office/officeart/2005/8/layout/chevron2"/>
    <dgm:cxn modelId="{A286E281-CCEC-485C-83B3-7E43F91EF69E}" type="presParOf" srcId="{A5779429-D956-45A6-B2A9-45F4CA152612}" destId="{C5F46D51-5DBB-47C2-BF6F-43F3161189AA}" srcOrd="0" destOrd="0" presId="urn:microsoft.com/office/officeart/2005/8/layout/chevron2"/>
    <dgm:cxn modelId="{9B63D26C-BFB7-45D0-9657-7EFECB3C65D4}" type="presParOf" srcId="{A5779429-D956-45A6-B2A9-45F4CA152612}" destId="{C4AB0F0A-4C36-42A9-A206-D2BAE60777BD}" srcOrd="1" destOrd="0" presId="urn:microsoft.com/office/officeart/2005/8/layout/chevron2"/>
    <dgm:cxn modelId="{957F9417-033C-4E0C-9386-906DC5DC7815}" type="presParOf" srcId="{996C7B91-6F3A-40A4-9FBB-42A234A0B121}" destId="{52E9C21B-A24E-4BC5-A7CD-9AA9EA95A4E2}" srcOrd="1" destOrd="0" presId="urn:microsoft.com/office/officeart/2005/8/layout/chevron2"/>
    <dgm:cxn modelId="{1DAB08AA-923D-4B14-8C46-9664E0141521}" type="presParOf" srcId="{996C7B91-6F3A-40A4-9FBB-42A234A0B121}" destId="{EBDB6409-7A39-417D-BEA8-C383B910E326}" srcOrd="2" destOrd="0" presId="urn:microsoft.com/office/officeart/2005/8/layout/chevron2"/>
    <dgm:cxn modelId="{A56C6663-E18E-416C-9C67-AA87FF285570}" type="presParOf" srcId="{EBDB6409-7A39-417D-BEA8-C383B910E326}" destId="{4FD1C970-80A8-441A-90E1-BC1C792BF7E6}" srcOrd="0" destOrd="0" presId="urn:microsoft.com/office/officeart/2005/8/layout/chevron2"/>
    <dgm:cxn modelId="{6429D94C-25D2-48A1-A893-B3FD00FAE8BB}" type="presParOf" srcId="{EBDB6409-7A39-417D-BEA8-C383B910E326}" destId="{641A1468-C123-4839-8FE4-1FDC73F8D308}" srcOrd="1" destOrd="0" presId="urn:microsoft.com/office/officeart/2005/8/layout/chevron2"/>
    <dgm:cxn modelId="{F7639F5A-A24B-42B0-9F31-70749DA55007}" type="presParOf" srcId="{996C7B91-6F3A-40A4-9FBB-42A234A0B121}" destId="{24EE43E2-69B6-4F71-AD27-A4F4A3DED63C}" srcOrd="3" destOrd="0" presId="urn:microsoft.com/office/officeart/2005/8/layout/chevron2"/>
    <dgm:cxn modelId="{F7C2FC82-E911-4124-9DD4-DD1F0DD7BB11}" type="presParOf" srcId="{996C7B91-6F3A-40A4-9FBB-42A234A0B121}" destId="{236992B2-490D-494E-A943-88D106A9DBF5}" srcOrd="4" destOrd="0" presId="urn:microsoft.com/office/officeart/2005/8/layout/chevron2"/>
    <dgm:cxn modelId="{0DC4CB24-23FE-41B4-95A7-396B5D14F42B}" type="presParOf" srcId="{236992B2-490D-494E-A943-88D106A9DBF5}" destId="{E6C639D8-2B87-4C52-8B30-13BC8B6C2606}" srcOrd="0" destOrd="0" presId="urn:microsoft.com/office/officeart/2005/8/layout/chevron2"/>
    <dgm:cxn modelId="{7C17BD7D-4D51-4D9E-83F7-3ABC3520E9BC}" type="presParOf" srcId="{236992B2-490D-494E-A943-88D106A9DBF5}" destId="{FED11216-851A-4F5A-BFCE-AB9D3E3AC97F}" srcOrd="1" destOrd="0" presId="urn:microsoft.com/office/officeart/2005/8/layout/chevron2"/>
    <dgm:cxn modelId="{193770E1-66E2-46F7-9A46-E4C6CA53577A}" type="presParOf" srcId="{996C7B91-6F3A-40A4-9FBB-42A234A0B121}" destId="{AD6F781A-EE69-4C87-A2C0-EB99FE83B8D2}" srcOrd="5" destOrd="0" presId="urn:microsoft.com/office/officeart/2005/8/layout/chevron2"/>
    <dgm:cxn modelId="{79B226AC-5B73-4E38-8867-DBDDAA318551}" type="presParOf" srcId="{996C7B91-6F3A-40A4-9FBB-42A234A0B121}" destId="{E8415946-E102-4DD7-BB40-D8A9173751C3}" srcOrd="6" destOrd="0" presId="urn:microsoft.com/office/officeart/2005/8/layout/chevron2"/>
    <dgm:cxn modelId="{AD743B38-2710-4117-BA1F-FAF81898898D}" type="presParOf" srcId="{E8415946-E102-4DD7-BB40-D8A9173751C3}" destId="{EA45360D-E519-45BB-B275-89B43023BA19}" srcOrd="0" destOrd="0" presId="urn:microsoft.com/office/officeart/2005/8/layout/chevron2"/>
    <dgm:cxn modelId="{634E6195-4667-4F23-B73F-7CEF736E388F}" type="presParOf" srcId="{E8415946-E102-4DD7-BB40-D8A9173751C3}" destId="{DFC15CF5-A8B9-48A9-B0B1-28DB1FFB5D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5D262-C18B-4F87-8ACC-799F85A89EB5}">
      <dsp:nvSpPr>
        <dsp:cNvPr id="0" name=""/>
        <dsp:cNvSpPr/>
      </dsp:nvSpPr>
      <dsp:spPr>
        <a:xfrm>
          <a:off x="0" y="3932486"/>
          <a:ext cx="3459329" cy="516136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Submit to City Council for Review and Approval</a:t>
          </a:r>
        </a:p>
      </dsp:txBody>
      <dsp:txXfrm>
        <a:off x="0" y="3932486"/>
        <a:ext cx="3459329" cy="516136"/>
      </dsp:txXfrm>
    </dsp:sp>
    <dsp:sp modelId="{EAA1380D-9FE9-4BBC-9C15-EA5EADC5710E}">
      <dsp:nvSpPr>
        <dsp:cNvPr id="0" name=""/>
        <dsp:cNvSpPr/>
      </dsp:nvSpPr>
      <dsp:spPr>
        <a:xfrm rot="10800000">
          <a:off x="0" y="3146410"/>
          <a:ext cx="3459329" cy="793818"/>
        </a:xfrm>
        <a:prstGeom prst="upArrowCallou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Refine Based on Budget Constraints</a:t>
          </a:r>
        </a:p>
      </dsp:txBody>
      <dsp:txXfrm rot="10800000">
        <a:off x="0" y="3146410"/>
        <a:ext cx="3459329" cy="515799"/>
      </dsp:txXfrm>
    </dsp:sp>
    <dsp:sp modelId="{96C6EF30-7BBF-4979-9AD7-F12EF1E9DD33}">
      <dsp:nvSpPr>
        <dsp:cNvPr id="0" name=""/>
        <dsp:cNvSpPr/>
      </dsp:nvSpPr>
      <dsp:spPr>
        <a:xfrm rot="10800000">
          <a:off x="0" y="2360334"/>
          <a:ext cx="3459329" cy="793818"/>
        </a:xfrm>
        <a:prstGeom prst="upArrowCallou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Develop Departmental Budgets</a:t>
          </a:r>
        </a:p>
      </dsp:txBody>
      <dsp:txXfrm rot="10800000">
        <a:off x="0" y="2360334"/>
        <a:ext cx="3459329" cy="515799"/>
      </dsp:txXfrm>
    </dsp:sp>
    <dsp:sp modelId="{22CC31F2-71EA-406E-80A3-11E0AE0E2533}">
      <dsp:nvSpPr>
        <dsp:cNvPr id="0" name=""/>
        <dsp:cNvSpPr/>
      </dsp:nvSpPr>
      <dsp:spPr>
        <a:xfrm rot="10800000">
          <a:off x="0" y="1574257"/>
          <a:ext cx="3459329" cy="793818"/>
        </a:xfrm>
        <a:prstGeom prst="upArrowCallou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Identify Fixed Costs (Education Funding, Debt Service, Pension Obligations, etc.)</a:t>
          </a:r>
        </a:p>
      </dsp:txBody>
      <dsp:txXfrm rot="10800000">
        <a:off x="0" y="1574257"/>
        <a:ext cx="3459329" cy="515799"/>
      </dsp:txXfrm>
    </dsp:sp>
    <dsp:sp modelId="{FA390AEA-DFC9-4D1E-ACDC-564F6A029829}">
      <dsp:nvSpPr>
        <dsp:cNvPr id="0" name=""/>
        <dsp:cNvSpPr/>
      </dsp:nvSpPr>
      <dsp:spPr>
        <a:xfrm rot="10800000">
          <a:off x="0" y="788181"/>
          <a:ext cx="3459329" cy="793818"/>
        </a:xfrm>
        <a:prstGeom prst="upArrowCallou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Identify Budget Constraints (Tax Levy, Local Receipts, State Aid, etc.) </a:t>
          </a:r>
        </a:p>
      </dsp:txBody>
      <dsp:txXfrm rot="10800000">
        <a:off x="0" y="788181"/>
        <a:ext cx="3459329" cy="515799"/>
      </dsp:txXfrm>
    </dsp:sp>
    <dsp:sp modelId="{1CC9FE1E-3503-4FC9-9CCB-685B3A777AB3}">
      <dsp:nvSpPr>
        <dsp:cNvPr id="0" name=""/>
        <dsp:cNvSpPr/>
      </dsp:nvSpPr>
      <dsp:spPr>
        <a:xfrm rot="10800000">
          <a:off x="0" y="1"/>
          <a:ext cx="3459329" cy="793818"/>
        </a:xfrm>
        <a:prstGeom prst="upArrowCallou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Develop City Priorities for Operating &amp; Capital Needs</a:t>
          </a:r>
        </a:p>
      </dsp:txBody>
      <dsp:txXfrm rot="10800000">
        <a:off x="0" y="1"/>
        <a:ext cx="3459329" cy="515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95838-8EBF-4C40-9405-EF8D0110DE63}">
      <dsp:nvSpPr>
        <dsp:cNvPr id="0" name=""/>
        <dsp:cNvSpPr/>
      </dsp:nvSpPr>
      <dsp:spPr>
        <a:xfrm>
          <a:off x="0" y="3350300"/>
          <a:ext cx="4649366" cy="1099643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Submit to City Council for Review and Approval</a:t>
          </a:r>
        </a:p>
      </dsp:txBody>
      <dsp:txXfrm>
        <a:off x="0" y="3350300"/>
        <a:ext cx="4649366" cy="1099643"/>
      </dsp:txXfrm>
    </dsp:sp>
    <dsp:sp modelId="{9FE44510-01E8-4D3A-AC03-8E34469907F7}">
      <dsp:nvSpPr>
        <dsp:cNvPr id="0" name=""/>
        <dsp:cNvSpPr/>
      </dsp:nvSpPr>
      <dsp:spPr>
        <a:xfrm rot="10800000">
          <a:off x="0" y="1675543"/>
          <a:ext cx="4649366" cy="1691251"/>
        </a:xfrm>
        <a:prstGeom prst="upArrowCallou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Identify Previously Unfunded Departmental Requests or New Needs</a:t>
          </a:r>
        </a:p>
      </dsp:txBody>
      <dsp:txXfrm rot="10800000">
        <a:off x="0" y="1675543"/>
        <a:ext cx="4649366" cy="1098924"/>
      </dsp:txXfrm>
    </dsp:sp>
    <dsp:sp modelId="{4AAB07F7-4BCE-4018-852A-60F6F2733F8C}">
      <dsp:nvSpPr>
        <dsp:cNvPr id="0" name=""/>
        <dsp:cNvSpPr/>
      </dsp:nvSpPr>
      <dsp:spPr>
        <a:xfrm rot="10800000">
          <a:off x="0" y="0"/>
          <a:ext cx="4649366" cy="1691251"/>
        </a:xfrm>
        <a:prstGeom prst="upArrowCallou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Identify Cherry Sheet Adjustments &amp; Additional Funds (Free Cash, etc.)</a:t>
          </a:r>
        </a:p>
      </dsp:txBody>
      <dsp:txXfrm rot="10800000">
        <a:off x="0" y="0"/>
        <a:ext cx="4649366" cy="1098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46D51-5DBB-47C2-BF6F-43F3161189AA}">
      <dsp:nvSpPr>
        <dsp:cNvPr id="0" name=""/>
        <dsp:cNvSpPr/>
      </dsp:nvSpPr>
      <dsp:spPr>
        <a:xfrm rot="5400000">
          <a:off x="-157542" y="159615"/>
          <a:ext cx="1050280" cy="735196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November</a:t>
          </a:r>
        </a:p>
      </dsp:txBody>
      <dsp:txXfrm rot="-5400000">
        <a:off x="0" y="369671"/>
        <a:ext cx="735196" cy="315084"/>
      </dsp:txXfrm>
    </dsp:sp>
    <dsp:sp modelId="{C4AB0F0A-4C36-42A9-A206-D2BAE60777BD}">
      <dsp:nvSpPr>
        <dsp:cNvPr id="0" name=""/>
        <dsp:cNvSpPr/>
      </dsp:nvSpPr>
      <dsp:spPr>
        <a:xfrm rot="5400000">
          <a:off x="2504613" y="-1767343"/>
          <a:ext cx="682682" cy="42215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City Manager establishes FY Budget priorities</a:t>
          </a:r>
        </a:p>
      </dsp:txBody>
      <dsp:txXfrm rot="-5400000">
        <a:off x="735196" y="35400"/>
        <a:ext cx="4188190" cy="616030"/>
      </dsp:txXfrm>
    </dsp:sp>
    <dsp:sp modelId="{4FD1C970-80A8-441A-90E1-BC1C792BF7E6}">
      <dsp:nvSpPr>
        <dsp:cNvPr id="0" name=""/>
        <dsp:cNvSpPr/>
      </dsp:nvSpPr>
      <dsp:spPr>
        <a:xfrm rot="5400000">
          <a:off x="-157542" y="1092323"/>
          <a:ext cx="1050280" cy="735196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December</a:t>
          </a:r>
        </a:p>
      </dsp:txBody>
      <dsp:txXfrm rot="-5400000">
        <a:off x="0" y="1302379"/>
        <a:ext cx="735196" cy="315084"/>
      </dsp:txXfrm>
    </dsp:sp>
    <dsp:sp modelId="{641A1468-C123-4839-8FE4-1FDC73F8D308}">
      <dsp:nvSpPr>
        <dsp:cNvPr id="0" name=""/>
        <dsp:cNvSpPr/>
      </dsp:nvSpPr>
      <dsp:spPr>
        <a:xfrm rot="5400000">
          <a:off x="2504613" y="-834635"/>
          <a:ext cx="682682" cy="42215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FY Budget materials are distributed to departments</a:t>
          </a:r>
        </a:p>
      </dsp:txBody>
      <dsp:txXfrm rot="-5400000">
        <a:off x="735196" y="968108"/>
        <a:ext cx="4188190" cy="616030"/>
      </dsp:txXfrm>
    </dsp:sp>
    <dsp:sp modelId="{E6C639D8-2B87-4C52-8B30-13BC8B6C2606}">
      <dsp:nvSpPr>
        <dsp:cNvPr id="0" name=""/>
        <dsp:cNvSpPr/>
      </dsp:nvSpPr>
      <dsp:spPr>
        <a:xfrm rot="5400000">
          <a:off x="-157542" y="2025031"/>
          <a:ext cx="1050280" cy="735196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January</a:t>
          </a:r>
        </a:p>
      </dsp:txBody>
      <dsp:txXfrm rot="-5400000">
        <a:off x="0" y="2235087"/>
        <a:ext cx="735196" cy="315084"/>
      </dsp:txXfrm>
    </dsp:sp>
    <dsp:sp modelId="{FED11216-851A-4F5A-BFCE-AB9D3E3AC97F}">
      <dsp:nvSpPr>
        <dsp:cNvPr id="0" name=""/>
        <dsp:cNvSpPr/>
      </dsp:nvSpPr>
      <dsp:spPr>
        <a:xfrm rot="5400000">
          <a:off x="2504613" y="98072"/>
          <a:ext cx="682682" cy="42215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Departments submit FY Budget requests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Preliminary FY revenues are established</a:t>
          </a:r>
        </a:p>
      </dsp:txBody>
      <dsp:txXfrm rot="-5400000">
        <a:off x="735196" y="1900815"/>
        <a:ext cx="4188190" cy="616030"/>
      </dsp:txXfrm>
    </dsp:sp>
    <dsp:sp modelId="{EA45360D-E519-45BB-B275-89B43023BA19}">
      <dsp:nvSpPr>
        <dsp:cNvPr id="0" name=""/>
        <dsp:cNvSpPr/>
      </dsp:nvSpPr>
      <dsp:spPr>
        <a:xfrm rot="5400000">
          <a:off x="-157542" y="2957739"/>
          <a:ext cx="1050280" cy="735196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February</a:t>
          </a:r>
        </a:p>
      </dsp:txBody>
      <dsp:txXfrm rot="-5400000">
        <a:off x="0" y="3167795"/>
        <a:ext cx="735196" cy="315084"/>
      </dsp:txXfrm>
    </dsp:sp>
    <dsp:sp modelId="{DFC15CF5-A8B9-48A9-B0B1-28DB1FFB5DC4}">
      <dsp:nvSpPr>
        <dsp:cNvPr id="0" name=""/>
        <dsp:cNvSpPr/>
      </dsp:nvSpPr>
      <dsp:spPr>
        <a:xfrm rot="5400000">
          <a:off x="2504613" y="1030779"/>
          <a:ext cx="682682" cy="42215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FY Budget requests are presented to the City Manager</a:t>
          </a:r>
        </a:p>
      </dsp:txBody>
      <dsp:txXfrm rot="-5400000">
        <a:off x="735196" y="2833522"/>
        <a:ext cx="4188190" cy="616030"/>
      </dsp:txXfrm>
    </dsp:sp>
    <dsp:sp modelId="{21898F64-C084-4FE5-94BF-4AA1FCE5D7CF}">
      <dsp:nvSpPr>
        <dsp:cNvPr id="0" name=""/>
        <dsp:cNvSpPr/>
      </dsp:nvSpPr>
      <dsp:spPr>
        <a:xfrm rot="5400000">
          <a:off x="-157542" y="3890447"/>
          <a:ext cx="1050280" cy="735196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March</a:t>
          </a:r>
        </a:p>
      </dsp:txBody>
      <dsp:txXfrm rot="-5400000">
        <a:off x="0" y="4100503"/>
        <a:ext cx="735196" cy="315084"/>
      </dsp:txXfrm>
    </dsp:sp>
    <dsp:sp modelId="{A716E9BC-6948-4ADB-B44B-596EA6AACC73}">
      <dsp:nvSpPr>
        <dsp:cNvPr id="0" name=""/>
        <dsp:cNvSpPr/>
      </dsp:nvSpPr>
      <dsp:spPr>
        <a:xfrm rot="5400000">
          <a:off x="2504613" y="1963487"/>
          <a:ext cx="682682" cy="42215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FY Budget meetings are held with departments</a:t>
          </a:r>
        </a:p>
      </dsp:txBody>
      <dsp:txXfrm rot="-5400000">
        <a:off x="735196" y="3766230"/>
        <a:ext cx="4188190" cy="616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46D51-5DBB-47C2-BF6F-43F3161189AA}">
      <dsp:nvSpPr>
        <dsp:cNvPr id="0" name=""/>
        <dsp:cNvSpPr/>
      </dsp:nvSpPr>
      <dsp:spPr>
        <a:xfrm rot="5400000">
          <a:off x="-195569" y="195569"/>
          <a:ext cx="1303796" cy="912657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lang="en-US" sz="1200" kern="1200">
              <a:latin typeface="+mj-lt"/>
            </a:rPr>
            <a:t> </a:t>
          </a:r>
        </a:p>
      </dsp:txBody>
      <dsp:txXfrm rot="-5400000">
        <a:off x="1" y="456329"/>
        <a:ext cx="912657" cy="391139"/>
      </dsp:txXfrm>
    </dsp:sp>
    <dsp:sp modelId="{C4AB0F0A-4C36-42A9-A206-D2BAE60777BD}">
      <dsp:nvSpPr>
        <dsp:cNvPr id="0" name=""/>
        <dsp:cNvSpPr/>
      </dsp:nvSpPr>
      <dsp:spPr>
        <a:xfrm rot="5400000">
          <a:off x="2510951" y="-1594329"/>
          <a:ext cx="847467" cy="4044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FY Budget is finalized</a:t>
          </a:r>
        </a:p>
      </dsp:txBody>
      <dsp:txXfrm rot="-5400000">
        <a:off x="912657" y="45335"/>
        <a:ext cx="4002685" cy="764727"/>
      </dsp:txXfrm>
    </dsp:sp>
    <dsp:sp modelId="{4FD1C970-80A8-441A-90E1-BC1C792BF7E6}">
      <dsp:nvSpPr>
        <dsp:cNvPr id="0" name=""/>
        <dsp:cNvSpPr/>
      </dsp:nvSpPr>
      <dsp:spPr>
        <a:xfrm rot="5400000">
          <a:off x="-195569" y="1357378"/>
          <a:ext cx="1303796" cy="912657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May</a:t>
          </a:r>
          <a:r>
            <a:rPr lang="en-US" sz="1200" kern="1200">
              <a:latin typeface="+mj-lt"/>
            </a:rPr>
            <a:t> </a:t>
          </a:r>
        </a:p>
      </dsp:txBody>
      <dsp:txXfrm rot="-5400000">
        <a:off x="1" y="1618138"/>
        <a:ext cx="912657" cy="391139"/>
      </dsp:txXfrm>
    </dsp:sp>
    <dsp:sp modelId="{641A1468-C123-4839-8FE4-1FDC73F8D308}">
      <dsp:nvSpPr>
        <dsp:cNvPr id="0" name=""/>
        <dsp:cNvSpPr/>
      </dsp:nvSpPr>
      <dsp:spPr>
        <a:xfrm rot="5400000">
          <a:off x="2510951" y="-436484"/>
          <a:ext cx="847467" cy="4044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FY Budget submitted to City Council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FY Budget Hearings</a:t>
          </a:r>
        </a:p>
      </dsp:txBody>
      <dsp:txXfrm rot="-5400000">
        <a:off x="912657" y="1203180"/>
        <a:ext cx="4002685" cy="764727"/>
      </dsp:txXfrm>
    </dsp:sp>
    <dsp:sp modelId="{E6C639D8-2B87-4C52-8B30-13BC8B6C2606}">
      <dsp:nvSpPr>
        <dsp:cNvPr id="0" name=""/>
        <dsp:cNvSpPr/>
      </dsp:nvSpPr>
      <dsp:spPr>
        <a:xfrm rot="5400000">
          <a:off x="-195569" y="2515222"/>
          <a:ext cx="1303796" cy="912657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June</a:t>
          </a:r>
        </a:p>
      </dsp:txBody>
      <dsp:txXfrm rot="-5400000">
        <a:off x="1" y="2775982"/>
        <a:ext cx="912657" cy="391139"/>
      </dsp:txXfrm>
    </dsp:sp>
    <dsp:sp modelId="{FED11216-851A-4F5A-BFCE-AB9D3E3AC97F}">
      <dsp:nvSpPr>
        <dsp:cNvPr id="0" name=""/>
        <dsp:cNvSpPr/>
      </dsp:nvSpPr>
      <dsp:spPr>
        <a:xfrm rot="5400000">
          <a:off x="2510951" y="721359"/>
          <a:ext cx="847467" cy="4044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FY Budget Hearings continue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FY Budget is voted by City Council</a:t>
          </a:r>
        </a:p>
      </dsp:txBody>
      <dsp:txXfrm rot="-5400000">
        <a:off x="912657" y="2361023"/>
        <a:ext cx="4002685" cy="764727"/>
      </dsp:txXfrm>
    </dsp:sp>
    <dsp:sp modelId="{EA45360D-E519-45BB-B275-89B43023BA19}">
      <dsp:nvSpPr>
        <dsp:cNvPr id="0" name=""/>
        <dsp:cNvSpPr/>
      </dsp:nvSpPr>
      <dsp:spPr>
        <a:xfrm>
          <a:off x="-12508" y="3699221"/>
          <a:ext cx="1303796" cy="912657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July </a:t>
          </a:r>
        </a:p>
      </dsp:txBody>
      <dsp:txXfrm rot="-5400000">
        <a:off x="183062" y="3959980"/>
        <a:ext cx="912657" cy="391139"/>
      </dsp:txXfrm>
    </dsp:sp>
    <dsp:sp modelId="{DFC15CF5-A8B9-48A9-B0B1-28DB1FFB5DC4}">
      <dsp:nvSpPr>
        <dsp:cNvPr id="0" name=""/>
        <dsp:cNvSpPr/>
      </dsp:nvSpPr>
      <dsp:spPr>
        <a:xfrm rot="5400000">
          <a:off x="2659813" y="2345619"/>
          <a:ext cx="847467" cy="3581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FY Budget is effective July 1</a:t>
          </a:r>
          <a:r>
            <a:rPr lang="en-US" sz="1700" kern="1200" baseline="30000">
              <a:latin typeface="Times New Roman" panose="02020603050405020304" pitchFamily="18" charset="0"/>
              <a:cs typeface="Times New Roman" panose="02020603050405020304" pitchFamily="18" charset="0"/>
            </a:rPr>
            <a:t>st</a:t>
          </a:r>
          <a:r>
            <a:rPr lang="en-US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292576" y="3754226"/>
        <a:ext cx="3540571" cy="764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E6210-AB95-4E29-A2F9-3B4775E4FD8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69AB3-EEBE-4874-A4B6-D265483D0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2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69AB3-EEBE-4874-A4B6-D265483D05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18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69AB3-EEBE-4874-A4B6-D265483D05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8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69AB3-EEBE-4874-A4B6-D265483D05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6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69AB3-EEBE-4874-A4B6-D265483D05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5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69AB3-EEBE-4874-A4B6-D265483D05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1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EE49-2521-4F88-BD07-A1F1953A75A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1DBA-04F1-4F58-9713-A8D95FB27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6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EE49-2521-4F88-BD07-A1F1953A75A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1DBA-04F1-4F58-9713-A8D95FB27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EE49-2521-4F88-BD07-A1F1953A75A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1DBA-04F1-4F58-9713-A8D95FB27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EE49-2521-4F88-BD07-A1F1953A75A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1DBA-04F1-4F58-9713-A8D95FB27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8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EE49-2521-4F88-BD07-A1F1953A75A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1DBA-04F1-4F58-9713-A8D95FB27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7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EE49-2521-4F88-BD07-A1F1953A75A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1DBA-04F1-4F58-9713-A8D95FB27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1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EE49-2521-4F88-BD07-A1F1953A75A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1DBA-04F1-4F58-9713-A8D95FB27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7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EE49-2521-4F88-BD07-A1F1953A75A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1DBA-04F1-4F58-9713-A8D95FB27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3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EE49-2521-4F88-BD07-A1F1953A75A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1DBA-04F1-4F58-9713-A8D95FB27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EE49-2521-4F88-BD07-A1F1953A75A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1DBA-04F1-4F58-9713-A8D95FB27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0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EE49-2521-4F88-BD07-A1F1953A75A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1DBA-04F1-4F58-9713-A8D95FB27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0EE49-2521-4F88-BD07-A1F1953A75A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B1DBA-04F1-4F58-9713-A8D95FB27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hotos&#10;&#10;Description automatically generated with low confidence">
            <a:extLst>
              <a:ext uri="{FF2B5EF4-FFF2-40B4-BE49-F238E27FC236}">
                <a16:creationId xmlns:a16="http://schemas.microsoft.com/office/drawing/2014/main" id="{39F590A6-399C-4A9B-B12C-74C518F9B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1" y="0"/>
            <a:ext cx="13753171" cy="68765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51216F-C3FA-45FE-AC0C-1BCF6C816E40}"/>
              </a:ext>
            </a:extLst>
          </p:cNvPr>
          <p:cNvSpPr/>
          <p:nvPr/>
        </p:nvSpPr>
        <p:spPr>
          <a:xfrm>
            <a:off x="-762001" y="2798956"/>
            <a:ext cx="13753171" cy="126008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293321"/>
            <a:ext cx="2284141" cy="757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0327F-F0D5-466A-B37D-B2756F2DCCFC}"/>
              </a:ext>
            </a:extLst>
          </p:cNvPr>
          <p:cNvSpPr txBox="1"/>
          <p:nvPr/>
        </p:nvSpPr>
        <p:spPr>
          <a:xfrm>
            <a:off x="3245987" y="2890391"/>
            <a:ext cx="58412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OPERATING &amp; CAPITAL BUDGET PROCESS</a:t>
            </a:r>
            <a:endParaRPr lang="en-US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57F54B-25E8-4D7A-A230-A2BBE21B47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t="44617" r="10870" b="44203"/>
          <a:stretch/>
        </p:blipFill>
        <p:spPr>
          <a:xfrm>
            <a:off x="4563422" y="2229304"/>
            <a:ext cx="3105625" cy="428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11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346647-23E9-4DB2-BEE6-E03597CA25A9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293321"/>
            <a:ext cx="10515600" cy="757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A635F3-A0DB-47D8-A28A-1E9FF6C2EC99}"/>
              </a:ext>
            </a:extLst>
          </p:cNvPr>
          <p:cNvSpPr txBox="1">
            <a:spLocks/>
          </p:cNvSpPr>
          <p:nvPr/>
        </p:nvSpPr>
        <p:spPr>
          <a:xfrm>
            <a:off x="3635297" y="414214"/>
            <a:ext cx="7634681" cy="515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cap="small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OPERATING BUDGETS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1BFA05-E17E-464A-B95D-5BFEDADE9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20" t="15532" r="5372" b="31702"/>
          <a:stretch/>
        </p:blipFill>
        <p:spPr>
          <a:xfrm>
            <a:off x="1492591" y="1509540"/>
            <a:ext cx="9206817" cy="5021904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6B46D2-D28B-40BF-806E-522385E9C6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6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D4B996-2E74-46BE-9BC8-CB6D65CB5C1E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293321"/>
            <a:ext cx="10515600" cy="757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A635F3-A0DB-47D8-A28A-1E9FF6C2EC99}"/>
              </a:ext>
            </a:extLst>
          </p:cNvPr>
          <p:cNvSpPr txBox="1">
            <a:spLocks/>
          </p:cNvSpPr>
          <p:nvPr/>
        </p:nvSpPr>
        <p:spPr>
          <a:xfrm>
            <a:off x="2772101" y="391058"/>
            <a:ext cx="8581698" cy="561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cap="small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BUDGET DECISION PROCESS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B88477-F272-4546-9678-4D5F2D95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27" y="1419497"/>
            <a:ext cx="5868559" cy="40669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Departments meet with the City Manager, CFO, and Budget Director to review budget requests and performance measures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Budget decisions are made in the context of the City Manager’s priorities, overall funding availability, and impact on future operations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Budget Office calculates decision scenarios in Excel templates and updates departmental budgets based on approved requests</a:t>
            </a:r>
          </a:p>
          <a:p>
            <a:pPr lvl="1">
              <a:spcAft>
                <a:spcPts val="600"/>
              </a:spcAft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operating budget is created and managed in Excel</a:t>
            </a:r>
          </a:p>
          <a:p>
            <a:pPr lvl="1">
              <a:spcAft>
                <a:spcPts val="600"/>
              </a:spcAft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Master files are created in Excel and are used to ensure the budget stays in balance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3D304-8D3A-4A5A-A446-E5C378B05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106" y="1419496"/>
            <a:ext cx="3971693" cy="506327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B86C5A-B64E-4290-B889-D92379983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4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707113-1411-498B-8D70-2D8F259DEB2B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293321"/>
            <a:ext cx="10515600" cy="757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A635F3-A0DB-47D8-A28A-1E9FF6C2EC99}"/>
              </a:ext>
            </a:extLst>
          </p:cNvPr>
          <p:cNvSpPr txBox="1">
            <a:spLocks/>
          </p:cNvSpPr>
          <p:nvPr/>
        </p:nvSpPr>
        <p:spPr>
          <a:xfrm>
            <a:off x="3724508" y="391058"/>
            <a:ext cx="7544635" cy="561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cap="small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BUDGET FINALIZATION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B88477-F272-4546-9678-4D5F2D95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27" y="1708422"/>
            <a:ext cx="5781472" cy="415689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budgets are finalized</a:t>
            </a:r>
          </a:p>
          <a:p>
            <a:pPr lvl="1"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Overview, Performance Measures, Table of Organization, Historical Budget Data, and Line Item Budget</a:t>
            </a:r>
          </a:p>
          <a:p>
            <a:pPr>
              <a:spcAft>
                <a:spcPts val="600"/>
              </a:spcAft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Once department budgets are finalized, the following sections are completed:</a:t>
            </a:r>
          </a:p>
          <a:p>
            <a:pPr lvl="1"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Summary of Revenues &amp; Expenditures</a:t>
            </a:r>
          </a:p>
          <a:p>
            <a:pPr lvl="1"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Citywide Organizational Chart</a:t>
            </a:r>
          </a:p>
          <a:p>
            <a:pPr lvl="1"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Citywide Line Item Budget</a:t>
            </a:r>
          </a:p>
          <a:p>
            <a:pPr lvl="1"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Citywide Strategic Plan and Performance Measures</a:t>
            </a:r>
          </a:p>
          <a:p>
            <a:pPr lvl="1">
              <a:spcAft>
                <a:spcPts val="600"/>
              </a:spcAft>
            </a:pPr>
            <a:endParaRPr lang="en-US" sz="1800">
              <a:latin typeface="+mj-lt"/>
            </a:endParaRPr>
          </a:p>
          <a:p>
            <a:pPr>
              <a:spcAft>
                <a:spcPts val="600"/>
              </a:spcAft>
            </a:pPr>
            <a:endParaRPr lang="en-US" sz="2200">
              <a:latin typeface="+mj-lt"/>
            </a:endParaRPr>
          </a:p>
          <a:p>
            <a:pPr lvl="1">
              <a:spcAft>
                <a:spcPts val="600"/>
              </a:spcAft>
            </a:pPr>
            <a:endParaRPr lang="en-US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9CCE3-6BFB-4379-8EE6-6439B1D83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033" y="1708422"/>
            <a:ext cx="4114110" cy="4375324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F7D839-493D-48EF-B0C7-5319DA29DD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8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42A74C-3F72-401C-AB07-90E511353FDA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293321"/>
            <a:ext cx="10515600" cy="757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A635F3-A0DB-47D8-A28A-1E9FF6C2EC99}"/>
              </a:ext>
            </a:extLst>
          </p:cNvPr>
          <p:cNvSpPr txBox="1">
            <a:spLocks/>
          </p:cNvSpPr>
          <p:nvPr/>
        </p:nvSpPr>
        <p:spPr>
          <a:xfrm>
            <a:off x="3809165" y="349573"/>
            <a:ext cx="7544635" cy="561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cap="small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BUDGET FINALIZATION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C71BA-8AB8-4088-A18A-810A06B4E58F}"/>
              </a:ext>
            </a:extLst>
          </p:cNvPr>
          <p:cNvSpPr txBox="1"/>
          <p:nvPr/>
        </p:nvSpPr>
        <p:spPr>
          <a:xfrm>
            <a:off x="142410" y="2195190"/>
            <a:ext cx="5544712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full budget document is compiled by the Budget Office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Software: Microsoft Office products (Word, Excel, PowerPoint) and Adobe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Budget hearings with City Council are held over approximately 5 weeks, one evening per week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The City Manager presents the overall budget and then each department has a hearing with City Council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Once approved by City Council, the Budget Office uploads an Enterprise Interface Builder (EIB) of the operating budget into the City’s ERP system, Workday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The EIB is loaded prior to the start of the new fiscal year so that it is operational as of July 1st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DECDD3-BAFB-4E62-A999-3D8D25FDE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26434"/>
            <a:ext cx="5804657" cy="316932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422489F-E819-4BB0-B20F-EA2F58913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89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CF2AAC-EF73-4607-A049-FDAAD277CE32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27756" y="361730"/>
            <a:ext cx="6726044" cy="548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FY2024 CAPITAL BORROWING $160M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0662F-9A64-4C5F-90C6-566326ACD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89" t="30851" r="15426" b="44751"/>
          <a:stretch/>
        </p:blipFill>
        <p:spPr>
          <a:xfrm>
            <a:off x="1305131" y="2222334"/>
            <a:ext cx="9581738" cy="3193916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1F02DD-F0CE-408B-9F94-83CCC0979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0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0EBE8A-2AD8-4710-9A8C-29D04DE7B459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293321"/>
            <a:ext cx="10515600" cy="757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A635F3-A0DB-47D8-A28A-1E9FF6C2EC99}"/>
              </a:ext>
            </a:extLst>
          </p:cNvPr>
          <p:cNvSpPr txBox="1">
            <a:spLocks/>
          </p:cNvSpPr>
          <p:nvPr/>
        </p:nvSpPr>
        <p:spPr>
          <a:xfrm>
            <a:off x="9350485" y="378231"/>
            <a:ext cx="2003315" cy="515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cap="small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B88477-F272-4546-9678-4D5F2D95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45" y="1412239"/>
            <a:ext cx="11575291" cy="75709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capital budget process runs concurrently with the operating budget schedule and is produced as a five year capital improvement plan (CIP)</a:t>
            </a:r>
          </a:p>
          <a:p>
            <a:pPr marL="0" indent="0">
              <a:spcAft>
                <a:spcPts val="600"/>
              </a:spcAft>
              <a:buNone/>
            </a:pPr>
            <a:endParaRPr lang="en-US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7C279-5C3B-4F63-A8A7-04A868DADAD0}"/>
              </a:ext>
            </a:extLst>
          </p:cNvPr>
          <p:cNvSpPr txBox="1"/>
          <p:nvPr/>
        </p:nvSpPr>
        <p:spPr>
          <a:xfrm>
            <a:off x="302182" y="2390089"/>
            <a:ext cx="8183896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sub-budgets of the capital budget: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Annual Borrowing</a:t>
            </a:r>
          </a:p>
          <a:p>
            <a:pPr marL="971550" lvl="1" indent="-514350">
              <a:spcAft>
                <a:spcPts val="600"/>
              </a:spcAft>
              <a:buAutoNum type="arabicPeriod"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Amount authorized to borrow within the upcoming fiscal year from loan authorizations</a:t>
            </a:r>
          </a:p>
          <a:p>
            <a:pPr marL="971550" lvl="1" indent="-514350">
              <a:spcAft>
                <a:spcPts val="600"/>
              </a:spcAft>
              <a:buAutoNum type="arabicPeriod"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The annual borrowing budget is closely monitored in comparison to the City’s debt policy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New Loan Authorizations</a:t>
            </a:r>
          </a:p>
          <a:p>
            <a:pPr marL="971550" lvl="1" indent="-514350">
              <a:spcAft>
                <a:spcPts val="600"/>
              </a:spcAft>
              <a:buAutoNum type="arabicPeriod"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New projects or existing projects that required additional funding</a:t>
            </a:r>
          </a:p>
          <a:p>
            <a:pPr lvl="1">
              <a:spcAft>
                <a:spcPts val="600"/>
              </a:spcAft>
            </a:pP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City uses three capital categories: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Equipment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Facility Improvements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890048-F775-489D-AD13-7524B874F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97" t="4355" r="24598" b="4824"/>
          <a:stretch/>
        </p:blipFill>
        <p:spPr>
          <a:xfrm>
            <a:off x="8722167" y="2811225"/>
            <a:ext cx="2995748" cy="3518404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0E01CE-5FCA-4F53-A689-68E90BDDB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4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D0087E-6B3A-4938-A218-26888930EFD9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293321"/>
            <a:ext cx="10515600" cy="757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A635F3-A0DB-47D8-A28A-1E9FF6C2EC99}"/>
              </a:ext>
            </a:extLst>
          </p:cNvPr>
          <p:cNvSpPr txBox="1">
            <a:spLocks/>
          </p:cNvSpPr>
          <p:nvPr/>
        </p:nvSpPr>
        <p:spPr>
          <a:xfrm>
            <a:off x="9244360" y="414231"/>
            <a:ext cx="2003315" cy="515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cap="small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B88477-F272-4546-9678-4D5F2D95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82" y="1602759"/>
            <a:ext cx="5495258" cy="2666541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Capital Budget Process: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Budget Office sends Excel request forms to departments</a:t>
            </a:r>
          </a:p>
          <a:p>
            <a:pPr lvl="1">
              <a:spcAft>
                <a:spcPts val="600"/>
              </a:spcAft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Section for ongoing projects that require future borrowing</a:t>
            </a:r>
          </a:p>
          <a:p>
            <a:pPr lvl="2">
              <a:spcAft>
                <a:spcPts val="600"/>
              </a:spcAft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Source data is ERP system (contracts/PO’s)</a:t>
            </a:r>
          </a:p>
          <a:p>
            <a:pPr lvl="1">
              <a:spcAft>
                <a:spcPts val="600"/>
              </a:spcAft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Section for new projects to be requested by departments</a:t>
            </a:r>
          </a:p>
          <a:p>
            <a:pPr lvl="2">
              <a:spcAft>
                <a:spcPts val="600"/>
              </a:spcAft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Departments provide the overall project cost and 5 year estimated cash flow</a:t>
            </a:r>
          </a:p>
          <a:p>
            <a:pPr lvl="2">
              <a:spcAft>
                <a:spcPts val="600"/>
              </a:spcAft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new and exiting loan authorizations can be used to fully fund a project</a:t>
            </a:r>
          </a:p>
          <a:p>
            <a:pPr lvl="1">
              <a:spcAft>
                <a:spcPts val="600"/>
              </a:spcAft>
            </a:pPr>
            <a:endParaRPr lang="en-US" sz="1600"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endParaRPr lang="en-US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82D03-BD09-48BA-AF19-AE41922A58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8129" y="1609055"/>
            <a:ext cx="6036448" cy="181994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B7CB43-946D-41C7-B7A6-74A7479016D2}"/>
              </a:ext>
            </a:extLst>
          </p:cNvPr>
          <p:cNvSpPr txBox="1"/>
          <p:nvPr/>
        </p:nvSpPr>
        <p:spPr>
          <a:xfrm>
            <a:off x="302182" y="4416570"/>
            <a:ext cx="111389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Capital requests are reviewed during operating budget meetings with the City Manager and departments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Decisions on existing and new project funding are made in the context of funding availability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As decisions are made, the Budget Office creates the CIP and associated loan orders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The capital budget is completed in Excel and incorporated into a Word document for final distribution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Loan orders are created in Word and reviewed by Bond Counsel prior to being submitted to City Council for approval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0E024E-A9A8-4756-AE3D-C785EBFE97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76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5DA7CE-1D16-44F2-8FB8-5B4E9D70DA8C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293321"/>
            <a:ext cx="10515600" cy="757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A635F3-A0DB-47D8-A28A-1E9FF6C2EC99}"/>
              </a:ext>
            </a:extLst>
          </p:cNvPr>
          <p:cNvSpPr txBox="1">
            <a:spLocks/>
          </p:cNvSpPr>
          <p:nvPr/>
        </p:nvSpPr>
        <p:spPr>
          <a:xfrm>
            <a:off x="5837851" y="414214"/>
            <a:ext cx="5515949" cy="515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cap="small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BUDGET TOOLS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B88477-F272-4546-9678-4D5F2D95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07" y="1902148"/>
            <a:ext cx="8829473" cy="4366369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spcAft>
                <a:spcPts val="600"/>
              </a:spcAft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Tools for Successful Budget Development &amp; Management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 (Excel, Word, and PowerPoint)</a:t>
            </a:r>
          </a:p>
          <a:p>
            <a:pPr lvl="2">
              <a:spcAft>
                <a:spcPts val="600"/>
              </a:spcAft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Staff with advanced skills (i.e. pivot tables, </a:t>
            </a:r>
            <a:r>
              <a:rPr lang="en-US" sz="1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vlookup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complex formulas, linking of various files, etc.)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Access to Data</a:t>
            </a:r>
          </a:p>
          <a:p>
            <a:pPr lvl="2">
              <a:spcAft>
                <a:spcPts val="600"/>
              </a:spcAft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Templates, projections, financial systems, etc.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Staff &amp; Public Engagement</a:t>
            </a:r>
          </a:p>
          <a:p>
            <a:pPr lvl="2">
              <a:spcAft>
                <a:spcPts val="600"/>
              </a:spcAft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Departments, Administration, and Elected Officials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lvl="2">
              <a:spcAft>
                <a:spcPts val="600"/>
              </a:spcAft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analysis, reconciliations, reviews, discussions, and compilation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Teamwork</a:t>
            </a:r>
          </a:p>
          <a:p>
            <a:pPr lvl="2">
              <a:spcAft>
                <a:spcPts val="600"/>
              </a:spcAft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analysts, providing guidance and feedback, and taking on tasks when necessary</a:t>
            </a:r>
          </a:p>
          <a:p>
            <a:pPr marL="0" indent="0">
              <a:spcAft>
                <a:spcPts val="600"/>
              </a:spcAft>
              <a:buNone/>
            </a:pPr>
            <a:endParaRPr lang="en-US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>
              <a:latin typeface="+mj-lt"/>
            </a:endParaRPr>
          </a:p>
        </p:txBody>
      </p:sp>
      <p:pic>
        <p:nvPicPr>
          <p:cNvPr id="3" name="Graphic 2" descr="Tools with solid fill">
            <a:extLst>
              <a:ext uri="{FF2B5EF4-FFF2-40B4-BE49-F238E27FC236}">
                <a16:creationId xmlns:a16="http://schemas.microsoft.com/office/drawing/2014/main" id="{D074B775-FA46-4B30-BF93-5CDD05CAE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0" y="2958737"/>
            <a:ext cx="2383972" cy="2383972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05E839-FA93-429C-B3F3-905B163CC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07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85F71C4-C482-4418-A58E-8D38FB1E9FB1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293321"/>
            <a:ext cx="10515600" cy="757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A635F3-A0DB-47D8-A28A-1E9FF6C2EC99}"/>
              </a:ext>
            </a:extLst>
          </p:cNvPr>
          <p:cNvSpPr txBox="1">
            <a:spLocks/>
          </p:cNvSpPr>
          <p:nvPr/>
        </p:nvSpPr>
        <p:spPr>
          <a:xfrm>
            <a:off x="2574917" y="405030"/>
            <a:ext cx="8743071" cy="533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cap="small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BUDGET TOOLS – PROS &amp; CONS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B88477-F272-4546-9678-4D5F2D95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700" y="1788473"/>
            <a:ext cx="5016137" cy="3969669"/>
          </a:xfrm>
        </p:spPr>
        <p:txBody>
          <a:bodyPr>
            <a:normAutofit/>
          </a:bodyPr>
          <a:lstStyle/>
          <a:p>
            <a:pPr marL="457200" lvl="1" indent="0">
              <a:spcAft>
                <a:spcPts val="600"/>
              </a:spcAft>
              <a:buNone/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Cons:</a:t>
            </a:r>
          </a:p>
          <a:p>
            <a:pPr lvl="1">
              <a:spcAft>
                <a:spcPts val="600"/>
              </a:spcAft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Human Error</a:t>
            </a:r>
          </a:p>
          <a:p>
            <a:pPr lvl="2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Manual process to update departmental files</a:t>
            </a:r>
          </a:p>
          <a:p>
            <a:pPr lvl="2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File links and formulas can easily be unintentionally broken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Inefficiencies</a:t>
            </a:r>
          </a:p>
          <a:p>
            <a:pPr lvl="2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Updating many individual files</a:t>
            </a:r>
          </a:p>
          <a:p>
            <a:pPr lvl="2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Lacking new technology to standardize files and processes</a:t>
            </a:r>
          </a:p>
          <a:p>
            <a:pPr lvl="2">
              <a:spcAft>
                <a:spcPts val="600"/>
              </a:spcAft>
            </a:pPr>
            <a:endParaRPr lang="en-US"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endParaRPr lang="en-US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24447-4184-4982-88A2-C9688429ACE4}"/>
              </a:ext>
            </a:extLst>
          </p:cNvPr>
          <p:cNvSpPr txBox="1"/>
          <p:nvPr/>
        </p:nvSpPr>
        <p:spPr>
          <a:xfrm>
            <a:off x="207233" y="1788473"/>
            <a:ext cx="5358389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spcAft>
                <a:spcPts val="600"/>
              </a:spcAft>
              <a:buNone/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Pros: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Access to detailed historical data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of operations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Low cost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Familiarity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 (Excel and Word) are widely understood and relatively easy to use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Existing templates have been used for 10+ years and are well understood by existing staff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AA8C1A-BFAF-4956-969F-2B7884C9E5AD}"/>
              </a:ext>
            </a:extLst>
          </p:cNvPr>
          <p:cNvCxnSpPr>
            <a:cxnSpLocks/>
          </p:cNvCxnSpPr>
          <p:nvPr/>
        </p:nvCxnSpPr>
        <p:spPr>
          <a:xfrm>
            <a:off x="5843451" y="1610685"/>
            <a:ext cx="0" cy="49306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Graphic 2" descr="Thumbs up sign with solid fill">
            <a:extLst>
              <a:ext uri="{FF2B5EF4-FFF2-40B4-BE49-F238E27FC236}">
                <a16:creationId xmlns:a16="http://schemas.microsoft.com/office/drawing/2014/main" id="{93B955C6-3A2F-41EA-A4D3-F5B84D6F0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806" y="1460088"/>
            <a:ext cx="1200364" cy="1200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7B013-9FC7-40F7-BC3B-DEB027E88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721" y="1610685"/>
            <a:ext cx="1305017" cy="1305017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A10145-3AAC-46C6-8E83-F23F0EACD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27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12D276-9328-4464-8913-E7AC2693E0FD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0" y="293321"/>
            <a:ext cx="5257800" cy="757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A635F3-A0DB-47D8-A28A-1E9FF6C2EC99}"/>
              </a:ext>
            </a:extLst>
          </p:cNvPr>
          <p:cNvSpPr txBox="1">
            <a:spLocks/>
          </p:cNvSpPr>
          <p:nvPr/>
        </p:nvSpPr>
        <p:spPr>
          <a:xfrm>
            <a:off x="5995732" y="414214"/>
            <a:ext cx="5315227" cy="515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cap="small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BUDGET TOOLS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B88477-F272-4546-9678-4D5F2D95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81" y="1839912"/>
            <a:ext cx="7301756" cy="3178176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spcAft>
                <a:spcPts val="600"/>
              </a:spcAft>
              <a:buNone/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new ERP system, Workday: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Financials - March 2023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Human Capital Management (HCM) - Implementation Phase</a:t>
            </a:r>
          </a:p>
          <a:p>
            <a:pPr lvl="2">
              <a:spcAft>
                <a:spcPts val="600"/>
              </a:spcAft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Budgeted positions</a:t>
            </a:r>
          </a:p>
          <a:p>
            <a:pPr lvl="2">
              <a:spcAft>
                <a:spcPts val="600"/>
              </a:spcAft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Fringe Benefit data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Adaptive Planning – Fiscal Year 2026(?)</a:t>
            </a:r>
          </a:p>
          <a:p>
            <a:pPr lvl="2">
              <a:spcAft>
                <a:spcPts val="600"/>
              </a:spcAft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Planning platform for budgeting and analysis</a:t>
            </a:r>
          </a:p>
          <a:p>
            <a:pPr lvl="2">
              <a:spcAft>
                <a:spcPts val="600"/>
              </a:spcAft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with ERP and HCM</a:t>
            </a:r>
          </a:p>
          <a:p>
            <a:pPr lvl="2">
              <a:spcAft>
                <a:spcPts val="600"/>
              </a:spcAft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Auto-generated budgeting capabilities</a:t>
            </a:r>
          </a:p>
          <a:p>
            <a:pPr lvl="2">
              <a:spcAft>
                <a:spcPts val="600"/>
              </a:spcAft>
            </a:pPr>
            <a:endParaRPr lang="en-US" sz="2200"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endParaRPr lang="en-US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56C23-8E17-4DB5-B9C0-DE45EEC19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43" t="20698" r="70267" b="68262"/>
          <a:stretch/>
        </p:blipFill>
        <p:spPr>
          <a:xfrm>
            <a:off x="7925681" y="3607300"/>
            <a:ext cx="3428119" cy="1410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64DC52-135A-4D62-ABAC-7774D650A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1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89294-EA1D-435E-8DF0-7F5768F4AB10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6EC1AB30-62D6-415D-BB8D-3FAD75ABEC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211800"/>
              </p:ext>
            </p:extLst>
          </p:nvPr>
        </p:nvGraphicFramePr>
        <p:xfrm>
          <a:off x="1725857" y="1949604"/>
          <a:ext cx="3459329" cy="4450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8A1A21E-7E5F-4F59-8CB5-8BF34954BE34}"/>
              </a:ext>
            </a:extLst>
          </p:cNvPr>
          <p:cNvSpPr txBox="1">
            <a:spLocks/>
          </p:cNvSpPr>
          <p:nvPr/>
        </p:nvSpPr>
        <p:spPr>
          <a:xfrm>
            <a:off x="6423101" y="203304"/>
            <a:ext cx="4891481" cy="865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cap="small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BUDGET PROCESS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3F55ECF-B04E-4FA0-BA0E-B5F20F7D1D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385932"/>
              </p:ext>
            </p:extLst>
          </p:nvPr>
        </p:nvGraphicFramePr>
        <p:xfrm>
          <a:off x="6423101" y="1949604"/>
          <a:ext cx="4649366" cy="44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12FF1D0-2608-4192-9A98-8C7CB9EAC95B}"/>
              </a:ext>
            </a:extLst>
          </p:cNvPr>
          <p:cNvSpPr txBox="1"/>
          <p:nvPr/>
        </p:nvSpPr>
        <p:spPr>
          <a:xfrm>
            <a:off x="2258167" y="1467171"/>
            <a:ext cx="239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Spring Budget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EDA352-15F0-429C-A231-F88CFE86AD27}"/>
              </a:ext>
            </a:extLst>
          </p:cNvPr>
          <p:cNvSpPr txBox="1"/>
          <p:nvPr/>
        </p:nvSpPr>
        <p:spPr>
          <a:xfrm>
            <a:off x="7204757" y="1467171"/>
            <a:ext cx="332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Fall Budget Adjustment Process</a:t>
            </a: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D1FD4A-161C-4BA4-968B-FF83A4864E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5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6A2EE-9333-4683-9715-B023FB56E11A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70688" y="434866"/>
            <a:ext cx="8253761" cy="4850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SCHEDULE – OPERATING &amp; CAPITAL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771481C-4BF4-4F5B-9AE5-D9D13C1C6E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47657"/>
              </p:ext>
            </p:extLst>
          </p:nvPr>
        </p:nvGraphicFramePr>
        <p:xfrm>
          <a:off x="692332" y="1583473"/>
          <a:ext cx="4956713" cy="4785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D9209FD-D956-41BF-BC0D-1C0120C4F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791188"/>
              </p:ext>
            </p:extLst>
          </p:nvPr>
        </p:nvGraphicFramePr>
        <p:xfrm>
          <a:off x="6096000" y="1583473"/>
          <a:ext cx="4956713" cy="4785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4C4CAA-ED7E-41DA-B46E-CD5D4CA067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61A638-A1C3-46EA-A407-8C7A66D5A65C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50058" y="372730"/>
            <a:ext cx="6703741" cy="526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FY2024 OPERATING BUDGET $847.7M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6D644-02B2-432F-8F90-6C69CF817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267" y="1484803"/>
            <a:ext cx="7905465" cy="5000467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E89F87-17DE-4B9F-9A15-F8C6D11C8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0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AE21EDD-DE36-4969-B0C0-DB4D96BA1763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980662" y="374274"/>
            <a:ext cx="4373137" cy="523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REVENUES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3D851A-4B4F-4EA0-8782-AB19E8069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546" y="2068139"/>
            <a:ext cx="3590220" cy="193045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Taxes</a:t>
            </a:r>
          </a:p>
          <a:p>
            <a:pPr>
              <a:spcAft>
                <a:spcPts val="600"/>
              </a:spcAft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Table automatically updates based on formulas</a:t>
            </a:r>
          </a:p>
          <a:p>
            <a:pPr lvl="1">
              <a:spcAft>
                <a:spcPts val="600"/>
              </a:spcAft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New Growth and Overlay are hardcoded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C84BF-06E0-4B92-B746-C6EFBA5BE6B6}"/>
              </a:ext>
            </a:extLst>
          </p:cNvPr>
          <p:cNvSpPr txBox="1"/>
          <p:nvPr/>
        </p:nvSpPr>
        <p:spPr>
          <a:xfrm>
            <a:off x="5099180" y="2041343"/>
            <a:ext cx="210636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State Aid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Cherry Sheets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1E83C-EFCA-4AAE-AD51-2AA7E3618191}"/>
              </a:ext>
            </a:extLst>
          </p:cNvPr>
          <p:cNvSpPr txBox="1"/>
          <p:nvPr/>
        </p:nvSpPr>
        <p:spPr>
          <a:xfrm>
            <a:off x="7808872" y="2013439"/>
            <a:ext cx="4059742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Local Receipts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analysis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Current FY projections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Coordination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revenue generating programs/services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Updated fee schedules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9EE28-D970-41E3-A9AE-BD006A4A08F6}"/>
              </a:ext>
            </a:extLst>
          </p:cNvPr>
          <p:cNvSpPr txBox="1"/>
          <p:nvPr/>
        </p:nvSpPr>
        <p:spPr>
          <a:xfrm>
            <a:off x="302181" y="1271768"/>
            <a:ext cx="114000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Tools for Revenue Projections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C191E2-48FC-4095-A270-8273890B5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56" y="4290830"/>
            <a:ext cx="7128733" cy="219289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F5C3194-7D4A-47C8-BFD5-384354E3B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8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529FE5-12CD-4F55-92A2-7FE6A175F3D0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2183" y="1516565"/>
            <a:ext cx="5541056" cy="477272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Tools for Fixed Obligation Commitments: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Public School Contributions</a:t>
            </a:r>
          </a:p>
          <a:p>
            <a:pPr lvl="1"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Foundation Budget</a:t>
            </a:r>
          </a:p>
          <a:p>
            <a:pPr lvl="1"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Net School Spending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Financial Integrity Plan </a:t>
            </a:r>
          </a:p>
          <a:p>
            <a:pPr lvl="1"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Required contributions to reserves, OPEB, etc.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Debt </a:t>
            </a:r>
          </a:p>
          <a:p>
            <a:pPr lvl="1"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Access database of all debt schedules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Retirement Contributions</a:t>
            </a:r>
          </a:p>
          <a:p>
            <a:pPr lvl="1"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PERAC Contribution Requirements</a:t>
            </a:r>
          </a:p>
          <a:p>
            <a:pPr lvl="2">
              <a:spcAft>
                <a:spcPts val="600"/>
              </a:spcAft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Less offsets (grants, enterprises, etc.)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Health Insurance</a:t>
            </a:r>
          </a:p>
          <a:p>
            <a:pPr lvl="1"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Projections based on enrollment, claims, and market trends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460166" y="378306"/>
            <a:ext cx="3893634" cy="5151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OBLIGATIONS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A563C-1E37-401B-8A05-52FBA4883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8" r="12691" b="7054"/>
          <a:stretch/>
        </p:blipFill>
        <p:spPr>
          <a:xfrm>
            <a:off x="6096000" y="1410464"/>
            <a:ext cx="5820532" cy="4984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E1CC47-C63B-43F1-990A-6762B8829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6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AE342E-B135-4018-84C0-0E49C361E547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293321"/>
            <a:ext cx="10515600" cy="757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A635F3-A0DB-47D8-A28A-1E9FF6C2EC99}"/>
              </a:ext>
            </a:extLst>
          </p:cNvPr>
          <p:cNvSpPr txBox="1">
            <a:spLocks/>
          </p:cNvSpPr>
          <p:nvPr/>
        </p:nvSpPr>
        <p:spPr>
          <a:xfrm>
            <a:off x="3741422" y="378231"/>
            <a:ext cx="7612378" cy="515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cap="small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OPERATING BUDGETS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B88477-F272-4546-9678-4D5F2D95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26" y="1419497"/>
            <a:ext cx="11607507" cy="530352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Status Quo Budgets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Departmental files are updated on a weekly basis and include the following information:</a:t>
            </a:r>
          </a:p>
          <a:p>
            <a:pPr lvl="2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Line item budget for every position (Salary by Name)</a:t>
            </a:r>
          </a:p>
          <a:p>
            <a:pPr lvl="2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Salary and overtime projections (current and future year)</a:t>
            </a:r>
          </a:p>
          <a:p>
            <a:pPr lvl="2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Table of Organization</a:t>
            </a:r>
          </a:p>
          <a:p>
            <a:pPr lvl="2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Operating (OM) historical analysis and future projections</a:t>
            </a:r>
          </a:p>
          <a:p>
            <a:pPr lvl="2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Departmental revenue historical analysis 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Budget Office maintains and builds future budgets off prior year status quo budgets</a:t>
            </a:r>
          </a:p>
          <a:p>
            <a:pPr lvl="2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Personnel Cost Adjustments:</a:t>
            </a:r>
          </a:p>
          <a:p>
            <a:pPr lvl="3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Salary Increases, vacancies, negotiated adjustments, COLAs, etc.</a:t>
            </a:r>
          </a:p>
          <a:p>
            <a:pPr lvl="2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Operating Cost Adjustments:</a:t>
            </a:r>
          </a:p>
          <a:p>
            <a:pPr lvl="3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Contracted services, utility increases, etc.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D4A556F-881B-42AE-818A-E3C1266B0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1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0DD5E0-F996-4779-B4CE-F83184F72B05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293321"/>
            <a:ext cx="10515600" cy="757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A635F3-A0DB-47D8-A28A-1E9FF6C2EC99}"/>
              </a:ext>
            </a:extLst>
          </p:cNvPr>
          <p:cNvSpPr txBox="1">
            <a:spLocks/>
          </p:cNvSpPr>
          <p:nvPr/>
        </p:nvSpPr>
        <p:spPr>
          <a:xfrm>
            <a:off x="3641061" y="378231"/>
            <a:ext cx="7712739" cy="515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cap="small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OPERATING BUDGETS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8477B1-8AA6-4982-9D8C-2C474F6F5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76" t="23333" r="5802" b="47143"/>
          <a:stretch/>
        </p:blipFill>
        <p:spPr>
          <a:xfrm>
            <a:off x="403564" y="2385729"/>
            <a:ext cx="11384872" cy="3613628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E91F2A-1120-4A09-AEAA-42CEF693272B}"/>
              </a:ext>
            </a:extLst>
          </p:cNvPr>
          <p:cNvSpPr txBox="1"/>
          <p:nvPr/>
        </p:nvSpPr>
        <p:spPr>
          <a:xfrm>
            <a:off x="3203685" y="1423442"/>
            <a:ext cx="57846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Position Budgeting – “Salary by Name”</a:t>
            </a: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85B770-C45A-470A-B11D-8324728BBA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F2ED91-FAFF-46F2-8778-7DAC4F08D556}"/>
              </a:ext>
            </a:extLst>
          </p:cNvPr>
          <p:cNvSpPr/>
          <p:nvPr/>
        </p:nvSpPr>
        <p:spPr>
          <a:xfrm>
            <a:off x="0" y="0"/>
            <a:ext cx="12192000" cy="1191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293321"/>
            <a:ext cx="10515600" cy="757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A635F3-A0DB-47D8-A28A-1E9FF6C2EC99}"/>
              </a:ext>
            </a:extLst>
          </p:cNvPr>
          <p:cNvSpPr txBox="1">
            <a:spLocks/>
          </p:cNvSpPr>
          <p:nvPr/>
        </p:nvSpPr>
        <p:spPr>
          <a:xfrm>
            <a:off x="3741422" y="378231"/>
            <a:ext cx="7612378" cy="515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cap="small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OPERATING BUDGETS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B88477-F272-4546-9678-4D5F2D95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83" y="1709429"/>
            <a:ext cx="11597645" cy="405575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Departmental Budget Requests</a:t>
            </a:r>
          </a:p>
          <a:p>
            <a:pPr lvl="1">
              <a:spcAft>
                <a:spcPts val="600"/>
              </a:spcAft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The Budget Office creates request forms in Excel and sends them to all departments for completion</a:t>
            </a:r>
          </a:p>
          <a:p>
            <a:pPr lvl="1">
              <a:spcAft>
                <a:spcPts val="600"/>
              </a:spcAft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Upon receipt of the completed forms, the Budget Office reviews departmental requests and calculates the overall costs of these requests for the City Manager’s review</a:t>
            </a:r>
          </a:p>
          <a:p>
            <a:pPr lvl="2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Personnel Requests:</a:t>
            </a:r>
          </a:p>
          <a:p>
            <a:pPr lvl="3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New positions, regrades, overtime adjustments</a:t>
            </a:r>
          </a:p>
          <a:p>
            <a:pPr lvl="2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Operating Requests:</a:t>
            </a:r>
          </a:p>
          <a:p>
            <a:pPr lvl="3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New programs, changes to existing programs/services</a:t>
            </a:r>
          </a:p>
          <a:p>
            <a:pPr lvl="2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Changes in Other Funding Sources:</a:t>
            </a:r>
          </a:p>
          <a:p>
            <a:pPr lvl="3">
              <a:spcAft>
                <a:spcPts val="6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Grant funding for personnel and programs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98FE64-C9C4-43D6-A192-6F038FD92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" y="-338920"/>
            <a:ext cx="1949605" cy="1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99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1212</Words>
  <Application>Microsoft Office PowerPoint</Application>
  <PresentationFormat>Widescreen</PresentationFormat>
  <Paragraphs>184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McGourthy, Timothy</dc:creator>
  <cp:lastModifiedBy>arti p mehta</cp:lastModifiedBy>
  <cp:revision>2</cp:revision>
  <cp:lastPrinted>2022-10-13T18:10:20Z</cp:lastPrinted>
  <dcterms:created xsi:type="dcterms:W3CDTF">2020-09-26T15:57:51Z</dcterms:created>
  <dcterms:modified xsi:type="dcterms:W3CDTF">2023-11-14T22:50:52Z</dcterms:modified>
</cp:coreProperties>
</file>