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71" r:id="rId3"/>
    <p:sldId id="256" r:id="rId4"/>
    <p:sldId id="272" r:id="rId5"/>
    <p:sldId id="260" r:id="rId6"/>
    <p:sldId id="265" r:id="rId7"/>
    <p:sldId id="261" r:id="rId8"/>
    <p:sldId id="262" r:id="rId9"/>
    <p:sldId id="263" r:id="rId10"/>
    <p:sldId id="264" r:id="rId11"/>
    <p:sldId id="266" r:id="rId12"/>
    <p:sldId id="268" r:id="rId13"/>
    <p:sldId id="269" r:id="rId14"/>
    <p:sldId id="270"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8" d="100"/>
          <a:sy n="78" d="100"/>
        </p:scale>
        <p:origin x="60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88C0A-AA52-4471-A10B-7C43DD515DE4}" type="datetimeFigureOut">
              <a:rPr lang="en-US" smtClean="0"/>
              <a:t>11/9/2023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0C13C5-C08D-4F4B-9867-F2DD95580F2C}" type="slidenum">
              <a:rPr lang="en-US" smtClean="0"/>
              <a:t>‹#›</a:t>
            </a:fld>
            <a:endParaRPr lang="en-US" dirty="0"/>
          </a:p>
        </p:txBody>
      </p:sp>
    </p:spTree>
    <p:extLst>
      <p:ext uri="{BB962C8B-B14F-4D97-AF65-F5344CB8AC3E}">
        <p14:creationId xmlns:p14="http://schemas.microsoft.com/office/powerpoint/2010/main" val="1965621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64EC6-1CDB-CF35-464C-C361EC1F6B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E92059-4048-232F-C14D-74BBEC73A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A0D375-FC29-2D5C-EFC0-57607B8343FC}"/>
              </a:ext>
            </a:extLst>
          </p:cNvPr>
          <p:cNvSpPr>
            <a:spLocks noGrp="1"/>
          </p:cNvSpPr>
          <p:nvPr>
            <p:ph type="dt" sz="half" idx="10"/>
          </p:nvPr>
        </p:nvSpPr>
        <p:spPr/>
        <p:txBody>
          <a:bodyPr/>
          <a:lstStyle/>
          <a:p>
            <a:fld id="{9537D0D3-6002-42D2-9322-8567837B8D6E}" type="datetime1">
              <a:rPr lang="en-US" smtClean="0"/>
              <a:t>11/9/2023</a:t>
            </a:fld>
            <a:endParaRPr lang="en-US" dirty="0"/>
          </a:p>
        </p:txBody>
      </p:sp>
      <p:sp>
        <p:nvSpPr>
          <p:cNvPr id="5" name="Footer Placeholder 4">
            <a:extLst>
              <a:ext uri="{FF2B5EF4-FFF2-40B4-BE49-F238E27FC236}">
                <a16:creationId xmlns:a16="http://schemas.microsoft.com/office/drawing/2014/main" id="{22A48CBF-6F7D-36E9-473F-A8B0464FDC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0A1085-3091-FCA4-A7BF-640ABC7E38A1}"/>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76404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1B4C4-4D08-A65D-8E6B-701BA69BF6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A8773A-1566-9EFE-6B8B-9163ABEBB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3CBFF-D55F-1BB2-4E41-3CE84CA71B52}"/>
              </a:ext>
            </a:extLst>
          </p:cNvPr>
          <p:cNvSpPr>
            <a:spLocks noGrp="1"/>
          </p:cNvSpPr>
          <p:nvPr>
            <p:ph type="dt" sz="half" idx="10"/>
          </p:nvPr>
        </p:nvSpPr>
        <p:spPr/>
        <p:txBody>
          <a:bodyPr/>
          <a:lstStyle/>
          <a:p>
            <a:fld id="{0F0A5609-BA30-4B8B-82C1-7E1DBA530F25}" type="datetime1">
              <a:rPr lang="en-US" smtClean="0"/>
              <a:t>11/9/2023</a:t>
            </a:fld>
            <a:endParaRPr lang="en-US" dirty="0"/>
          </a:p>
        </p:txBody>
      </p:sp>
      <p:sp>
        <p:nvSpPr>
          <p:cNvPr id="5" name="Footer Placeholder 4">
            <a:extLst>
              <a:ext uri="{FF2B5EF4-FFF2-40B4-BE49-F238E27FC236}">
                <a16:creationId xmlns:a16="http://schemas.microsoft.com/office/drawing/2014/main" id="{31394A3E-227E-D090-EFEB-FD4F95931D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D0EAF1-E399-A154-D45C-2F4DAB2AF9F3}"/>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48019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857D14-F776-960A-CB97-8661947403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AB22A8-9EFC-5725-0A80-5EE1C9B454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75644B-28C8-6F7A-C594-996DCBD80DB2}"/>
              </a:ext>
            </a:extLst>
          </p:cNvPr>
          <p:cNvSpPr>
            <a:spLocks noGrp="1"/>
          </p:cNvSpPr>
          <p:nvPr>
            <p:ph type="dt" sz="half" idx="10"/>
          </p:nvPr>
        </p:nvSpPr>
        <p:spPr/>
        <p:txBody>
          <a:bodyPr/>
          <a:lstStyle/>
          <a:p>
            <a:fld id="{49D83F2B-CEFC-496E-9950-C61B86B02A3D}" type="datetime1">
              <a:rPr lang="en-US" smtClean="0"/>
              <a:t>11/9/2023</a:t>
            </a:fld>
            <a:endParaRPr lang="en-US" dirty="0"/>
          </a:p>
        </p:txBody>
      </p:sp>
      <p:sp>
        <p:nvSpPr>
          <p:cNvPr id="5" name="Footer Placeholder 4">
            <a:extLst>
              <a:ext uri="{FF2B5EF4-FFF2-40B4-BE49-F238E27FC236}">
                <a16:creationId xmlns:a16="http://schemas.microsoft.com/office/drawing/2014/main" id="{BA150944-C75D-F069-FBF4-124CE43650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84B53D-7108-141B-23EB-A13723DDBA11}"/>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269557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9FF80-ADA9-915E-990E-4A88E87AB3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846B6C-6684-B8D3-CCE5-C9D539F2E7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AD9FB-F974-B53B-2B7D-03BAC37EACF4}"/>
              </a:ext>
            </a:extLst>
          </p:cNvPr>
          <p:cNvSpPr>
            <a:spLocks noGrp="1"/>
          </p:cNvSpPr>
          <p:nvPr>
            <p:ph type="dt" sz="half" idx="10"/>
          </p:nvPr>
        </p:nvSpPr>
        <p:spPr/>
        <p:txBody>
          <a:bodyPr/>
          <a:lstStyle/>
          <a:p>
            <a:fld id="{441BA7ED-EE46-42E5-9287-90CEF2C1E29A}" type="datetime1">
              <a:rPr lang="en-US" smtClean="0"/>
              <a:t>11/9/2023</a:t>
            </a:fld>
            <a:endParaRPr lang="en-US" dirty="0"/>
          </a:p>
        </p:txBody>
      </p:sp>
      <p:sp>
        <p:nvSpPr>
          <p:cNvPr id="5" name="Footer Placeholder 4">
            <a:extLst>
              <a:ext uri="{FF2B5EF4-FFF2-40B4-BE49-F238E27FC236}">
                <a16:creationId xmlns:a16="http://schemas.microsoft.com/office/drawing/2014/main" id="{61BDE7D5-64CF-1382-F4FA-CB60BCA30F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6EC6AE-792F-1B7B-CAA5-5D3C19EC1AED}"/>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294703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F76A6-7B61-CAA8-8D94-5EC644F668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4DC7DE-015C-C4D9-6EFB-B58935D0BF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981DDB-9221-CFCE-9C43-75F3F01223CC}"/>
              </a:ext>
            </a:extLst>
          </p:cNvPr>
          <p:cNvSpPr>
            <a:spLocks noGrp="1"/>
          </p:cNvSpPr>
          <p:nvPr>
            <p:ph type="dt" sz="half" idx="10"/>
          </p:nvPr>
        </p:nvSpPr>
        <p:spPr/>
        <p:txBody>
          <a:bodyPr/>
          <a:lstStyle/>
          <a:p>
            <a:fld id="{36C2F00B-6027-4ABB-A59A-C224EF022B0E}" type="datetime1">
              <a:rPr lang="en-US" smtClean="0"/>
              <a:t>11/9/2023</a:t>
            </a:fld>
            <a:endParaRPr lang="en-US" dirty="0"/>
          </a:p>
        </p:txBody>
      </p:sp>
      <p:sp>
        <p:nvSpPr>
          <p:cNvPr id="5" name="Footer Placeholder 4">
            <a:extLst>
              <a:ext uri="{FF2B5EF4-FFF2-40B4-BE49-F238E27FC236}">
                <a16:creationId xmlns:a16="http://schemas.microsoft.com/office/drawing/2014/main" id="{07A43BE0-8523-62C3-6414-43DE2DA7D8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204E45-D5DC-A1D2-C5DA-14B5D288176B}"/>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220926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C0393-6E88-8BEE-B130-C32230A947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3AA246-16DE-6CD5-3460-75E3D690E7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A30470-6559-C1AF-715A-129C6BF719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0D5C15-6233-7517-B450-23E5AE99C1A2}"/>
              </a:ext>
            </a:extLst>
          </p:cNvPr>
          <p:cNvSpPr>
            <a:spLocks noGrp="1"/>
          </p:cNvSpPr>
          <p:nvPr>
            <p:ph type="dt" sz="half" idx="10"/>
          </p:nvPr>
        </p:nvSpPr>
        <p:spPr/>
        <p:txBody>
          <a:bodyPr/>
          <a:lstStyle/>
          <a:p>
            <a:fld id="{46B5BAEB-4B43-4F30-8E09-D9CD600CDD26}" type="datetime1">
              <a:rPr lang="en-US" smtClean="0"/>
              <a:t>11/9/2023</a:t>
            </a:fld>
            <a:endParaRPr lang="en-US" dirty="0"/>
          </a:p>
        </p:txBody>
      </p:sp>
      <p:sp>
        <p:nvSpPr>
          <p:cNvPr id="6" name="Footer Placeholder 5">
            <a:extLst>
              <a:ext uri="{FF2B5EF4-FFF2-40B4-BE49-F238E27FC236}">
                <a16:creationId xmlns:a16="http://schemas.microsoft.com/office/drawing/2014/main" id="{D59BFA83-4B11-33BF-58C5-7B3DF40701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B021A54-3EF9-A666-F2A3-F675D51E74D5}"/>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253708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6A1F-4CD9-C3A6-398F-27B9EC6768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7082B0-4BC1-17CC-6755-C29FA275D1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3CCE9E-3635-49FD-9840-91AA6AE815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E76595-56CE-9F3D-EC5E-359FC39B7C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D37FC0-D383-5756-0E76-A3933C2822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A13916-F42F-15B4-24BE-7BFCAE0AD060}"/>
              </a:ext>
            </a:extLst>
          </p:cNvPr>
          <p:cNvSpPr>
            <a:spLocks noGrp="1"/>
          </p:cNvSpPr>
          <p:nvPr>
            <p:ph type="dt" sz="half" idx="10"/>
          </p:nvPr>
        </p:nvSpPr>
        <p:spPr/>
        <p:txBody>
          <a:bodyPr/>
          <a:lstStyle/>
          <a:p>
            <a:fld id="{BA8BC7F7-893B-4DFD-8F31-C4AF30AA61DC}" type="datetime1">
              <a:rPr lang="en-US" smtClean="0"/>
              <a:t>11/9/2023</a:t>
            </a:fld>
            <a:endParaRPr lang="en-US" dirty="0"/>
          </a:p>
        </p:txBody>
      </p:sp>
      <p:sp>
        <p:nvSpPr>
          <p:cNvPr id="8" name="Footer Placeholder 7">
            <a:extLst>
              <a:ext uri="{FF2B5EF4-FFF2-40B4-BE49-F238E27FC236}">
                <a16:creationId xmlns:a16="http://schemas.microsoft.com/office/drawing/2014/main" id="{FA3B8AE6-553F-E11F-E3DB-ECF5D66389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EBA1303-361B-FC08-C823-2CFD71CB0B7E}"/>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166277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FF4AF-74F9-AE7C-8F02-0E6667BEC8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5AD076-2825-5EFC-9543-3619ACF44101}"/>
              </a:ext>
            </a:extLst>
          </p:cNvPr>
          <p:cNvSpPr>
            <a:spLocks noGrp="1"/>
          </p:cNvSpPr>
          <p:nvPr>
            <p:ph type="dt" sz="half" idx="10"/>
          </p:nvPr>
        </p:nvSpPr>
        <p:spPr/>
        <p:txBody>
          <a:bodyPr/>
          <a:lstStyle/>
          <a:p>
            <a:fld id="{A04D34BD-881B-4196-BB7E-12ECC1695740}" type="datetime1">
              <a:rPr lang="en-US" smtClean="0"/>
              <a:t>11/9/2023</a:t>
            </a:fld>
            <a:endParaRPr lang="en-US" dirty="0"/>
          </a:p>
        </p:txBody>
      </p:sp>
      <p:sp>
        <p:nvSpPr>
          <p:cNvPr id="4" name="Footer Placeholder 3">
            <a:extLst>
              <a:ext uri="{FF2B5EF4-FFF2-40B4-BE49-F238E27FC236}">
                <a16:creationId xmlns:a16="http://schemas.microsoft.com/office/drawing/2014/main" id="{CECDC4A0-B190-F49B-97BF-0222742C358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32E4916-367D-667D-E60C-1121333EA6A9}"/>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26894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DE903-4C78-4CC5-C799-9F050E6C7E29}"/>
              </a:ext>
            </a:extLst>
          </p:cNvPr>
          <p:cNvSpPr>
            <a:spLocks noGrp="1"/>
          </p:cNvSpPr>
          <p:nvPr>
            <p:ph type="dt" sz="half" idx="10"/>
          </p:nvPr>
        </p:nvSpPr>
        <p:spPr/>
        <p:txBody>
          <a:bodyPr/>
          <a:lstStyle/>
          <a:p>
            <a:fld id="{D923CD67-0813-4CBE-9BE4-0B087D5583A7}" type="datetime1">
              <a:rPr lang="en-US" smtClean="0"/>
              <a:t>11/9/2023</a:t>
            </a:fld>
            <a:endParaRPr lang="en-US" dirty="0"/>
          </a:p>
        </p:txBody>
      </p:sp>
      <p:sp>
        <p:nvSpPr>
          <p:cNvPr id="3" name="Footer Placeholder 2">
            <a:extLst>
              <a:ext uri="{FF2B5EF4-FFF2-40B4-BE49-F238E27FC236}">
                <a16:creationId xmlns:a16="http://schemas.microsoft.com/office/drawing/2014/main" id="{B786EAF3-4F76-30D0-501A-CB5B9855E80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585180-EDAB-AF96-E1E7-17FD7849447A}"/>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196949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C2532-2105-3A54-65C4-A3A6905B7C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8766EE-9CFD-15C1-F39D-183D55BDE6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221C99-4D5C-0E95-F0FF-896A134E49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0E3417-CCF8-664F-E3C6-A49E61ACF060}"/>
              </a:ext>
            </a:extLst>
          </p:cNvPr>
          <p:cNvSpPr>
            <a:spLocks noGrp="1"/>
          </p:cNvSpPr>
          <p:nvPr>
            <p:ph type="dt" sz="half" idx="10"/>
          </p:nvPr>
        </p:nvSpPr>
        <p:spPr/>
        <p:txBody>
          <a:bodyPr/>
          <a:lstStyle/>
          <a:p>
            <a:fld id="{E3ED9C0D-26B9-4E95-A351-E8F3917E59FA}" type="datetime1">
              <a:rPr lang="en-US" smtClean="0"/>
              <a:t>11/9/2023</a:t>
            </a:fld>
            <a:endParaRPr lang="en-US" dirty="0"/>
          </a:p>
        </p:txBody>
      </p:sp>
      <p:sp>
        <p:nvSpPr>
          <p:cNvPr id="6" name="Footer Placeholder 5">
            <a:extLst>
              <a:ext uri="{FF2B5EF4-FFF2-40B4-BE49-F238E27FC236}">
                <a16:creationId xmlns:a16="http://schemas.microsoft.com/office/drawing/2014/main" id="{1710696B-796D-CEFD-16D7-D88F8AD83B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2CD913-6FB0-A34F-6EE1-9A3B9CDC1A94}"/>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394569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5E8D0-6F44-71DB-4144-430F223659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890D2C-4C6B-11AF-C9CC-5158776582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602BA50-AECE-3C14-903F-14E4FAE5B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8D0ED-C6D6-2F5C-50AC-EBD939021420}"/>
              </a:ext>
            </a:extLst>
          </p:cNvPr>
          <p:cNvSpPr>
            <a:spLocks noGrp="1"/>
          </p:cNvSpPr>
          <p:nvPr>
            <p:ph type="dt" sz="half" idx="10"/>
          </p:nvPr>
        </p:nvSpPr>
        <p:spPr/>
        <p:txBody>
          <a:bodyPr/>
          <a:lstStyle/>
          <a:p>
            <a:fld id="{9994B2D5-DDF1-49C8-A0F4-2F2FD60F102D}" type="datetime1">
              <a:rPr lang="en-US" smtClean="0"/>
              <a:t>11/9/2023</a:t>
            </a:fld>
            <a:endParaRPr lang="en-US" dirty="0"/>
          </a:p>
        </p:txBody>
      </p:sp>
      <p:sp>
        <p:nvSpPr>
          <p:cNvPr id="6" name="Footer Placeholder 5">
            <a:extLst>
              <a:ext uri="{FF2B5EF4-FFF2-40B4-BE49-F238E27FC236}">
                <a16:creationId xmlns:a16="http://schemas.microsoft.com/office/drawing/2014/main" id="{67270398-5B8F-B15F-D85E-F3D98635BC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EB20B3-9AEC-EA8C-29D3-E760CFC087E3}"/>
              </a:ext>
            </a:extLst>
          </p:cNvPr>
          <p:cNvSpPr>
            <a:spLocks noGrp="1"/>
          </p:cNvSpPr>
          <p:nvPr>
            <p:ph type="sldNum" sz="quarter" idx="12"/>
          </p:nvPr>
        </p:nvSpPr>
        <p:spPr/>
        <p:txBody>
          <a:bodyPr/>
          <a:lstStyle/>
          <a:p>
            <a:fld id="{14617999-A157-4DFC-8043-5AC5102C2F5C}" type="slidenum">
              <a:rPr lang="en-US" smtClean="0"/>
              <a:t>‹#›</a:t>
            </a:fld>
            <a:endParaRPr lang="en-US" dirty="0"/>
          </a:p>
        </p:txBody>
      </p:sp>
    </p:spTree>
    <p:extLst>
      <p:ext uri="{BB962C8B-B14F-4D97-AF65-F5344CB8AC3E}">
        <p14:creationId xmlns:p14="http://schemas.microsoft.com/office/powerpoint/2010/main" val="156367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A37073-9E46-1F55-A541-7019AFD7CF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C5E795-16F5-5617-9E11-3BBF64BC8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9561B6-7D9D-C77E-82AF-B1AD768244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E4198-15B7-49E9-BB58-1B6857F6BFFA}" type="datetime1">
              <a:rPr lang="en-US" smtClean="0"/>
              <a:t>11/9/2023</a:t>
            </a:fld>
            <a:endParaRPr lang="en-US" dirty="0"/>
          </a:p>
        </p:txBody>
      </p:sp>
      <p:sp>
        <p:nvSpPr>
          <p:cNvPr id="5" name="Footer Placeholder 4">
            <a:extLst>
              <a:ext uri="{FF2B5EF4-FFF2-40B4-BE49-F238E27FC236}">
                <a16:creationId xmlns:a16="http://schemas.microsoft.com/office/drawing/2014/main" id="{CD45A93F-449C-7A7C-5E55-22D3479968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14C8BD4-8AD1-8DA3-AD46-5090785554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17999-A157-4DFC-8043-5AC5102C2F5C}" type="slidenum">
              <a:rPr lang="en-US" smtClean="0"/>
              <a:t>‹#›</a:t>
            </a:fld>
            <a:endParaRPr lang="en-US" dirty="0"/>
          </a:p>
        </p:txBody>
      </p:sp>
    </p:spTree>
    <p:extLst>
      <p:ext uri="{BB962C8B-B14F-4D97-AF65-F5344CB8AC3E}">
        <p14:creationId xmlns:p14="http://schemas.microsoft.com/office/powerpoint/2010/main" val="265211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ark.bettergov@gmail.com" TargetMode="External"/><Relationship Id="rId2" Type="http://schemas.openxmlformats.org/officeDocument/2006/relationships/hyperlink" Target="mailto:Bettergov@aol.com" TargetMode="External"/><Relationship Id="rId1" Type="http://schemas.openxmlformats.org/officeDocument/2006/relationships/slideLayout" Target="../slideLayouts/slideLayout4.xml"/><Relationship Id="rId5" Type="http://schemas.openxmlformats.org/officeDocument/2006/relationships/hyperlink" Target="mailto:Bettergov2@aol.com" TargetMode="External"/><Relationship Id="rId4" Type="http://schemas.openxmlformats.org/officeDocument/2006/relationships/hyperlink" Target="http://www.theabrahamsgroup.com/"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lf.gfoa.org/Form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2B9E0-2BB8-107C-4393-A9D67C8CA9B9}"/>
              </a:ext>
            </a:extLst>
          </p:cNvPr>
          <p:cNvSpPr>
            <a:spLocks noGrp="1"/>
          </p:cNvSpPr>
          <p:nvPr>
            <p:ph type="ctrTitle"/>
          </p:nvPr>
        </p:nvSpPr>
        <p:spPr/>
        <p:txBody>
          <a:bodyPr>
            <a:normAutofit/>
          </a:bodyPr>
          <a:lstStyle/>
          <a:p>
            <a:br>
              <a:rPr lang="en-US" sz="1800" b="1" dirty="0">
                <a:effectLst/>
                <a:latin typeface="Times New Roman" panose="02020603050405020304" pitchFamily="18" charset="0"/>
                <a:ea typeface="Times New Roman" panose="02020603050405020304" pitchFamily="18" charset="0"/>
              </a:rPr>
            </a:br>
            <a:r>
              <a:rPr lang="en-US" altLang="en-US" sz="4400" dirty="0">
                <a:latin typeface="Lato" panose="020F0502020204030203" pitchFamily="34" charset="0"/>
              </a:rPr>
              <a:t>National GFOA Budget Award Program</a:t>
            </a:r>
            <a:endParaRPr lang="en-US" dirty="0"/>
          </a:p>
        </p:txBody>
      </p:sp>
      <p:sp>
        <p:nvSpPr>
          <p:cNvPr id="5" name="Rectangle 2">
            <a:extLst>
              <a:ext uri="{FF2B5EF4-FFF2-40B4-BE49-F238E27FC236}">
                <a16:creationId xmlns:a16="http://schemas.microsoft.com/office/drawing/2014/main" id="{340CDC3C-FEF2-2F8A-07CD-893E5F7253E7}"/>
              </a:ext>
            </a:extLst>
          </p:cNvPr>
          <p:cNvSpPr>
            <a:spLocks noGrp="1" noChangeArrowheads="1"/>
          </p:cNvSpPr>
          <p:nvPr>
            <p:ph type="subTitle" idx="1"/>
          </p:nvPr>
        </p:nvSpPr>
        <p:spPr bwMode="auto">
          <a:xfrm>
            <a:off x="4052816" y="3759672"/>
            <a:ext cx="4086375" cy="2205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fontAlgn="base">
              <a:lnSpc>
                <a:spcPct val="80000"/>
              </a:lnSpc>
              <a:spcAft>
                <a:spcPct val="0"/>
              </a:spcAft>
              <a:buClrTx/>
              <a:buSzTx/>
              <a:buNone/>
              <a:tabLst/>
            </a:pPr>
            <a:r>
              <a:rPr lang="en-US" altLang="en-US" sz="2600" dirty="0">
                <a:latin typeface="Lato" panose="020F0502020204030203" pitchFamily="34" charset="0"/>
              </a:rPr>
              <a:t> Mark and Matt Abrahams,</a:t>
            </a:r>
          </a:p>
          <a:p>
            <a:pPr marL="0" marR="0" lvl="0" indent="0" fontAlgn="base">
              <a:lnSpc>
                <a:spcPct val="80000"/>
              </a:lnSpc>
              <a:spcAft>
                <a:spcPct val="0"/>
              </a:spcAft>
              <a:buClrTx/>
              <a:buSzTx/>
              <a:buNone/>
              <a:tabLst/>
            </a:pPr>
            <a:r>
              <a:rPr lang="en-US" altLang="en-US" sz="2600" dirty="0">
                <a:latin typeface="Lato" panose="020F0502020204030203" pitchFamily="34" charset="0"/>
              </a:rPr>
              <a:t>The Abrahams Group</a:t>
            </a:r>
          </a:p>
          <a:p>
            <a:pPr marL="0" marR="0" lvl="0" indent="0" fontAlgn="base">
              <a:lnSpc>
                <a:spcPct val="80000"/>
              </a:lnSpc>
              <a:spcAft>
                <a:spcPct val="0"/>
              </a:spcAft>
              <a:buClrTx/>
              <a:buSzTx/>
              <a:buNone/>
              <a:tabLst/>
            </a:pPr>
            <a:r>
              <a:rPr lang="en-US" altLang="en-US" sz="2600" dirty="0">
                <a:latin typeface="Lato" panose="020F0502020204030203" pitchFamily="34" charset="0"/>
              </a:rPr>
              <a:t>MGFOA</a:t>
            </a:r>
          </a:p>
          <a:p>
            <a:pPr marL="0" marR="0" lvl="0" indent="0" fontAlgn="base">
              <a:lnSpc>
                <a:spcPct val="80000"/>
              </a:lnSpc>
              <a:spcAft>
                <a:spcPct val="0"/>
              </a:spcAft>
              <a:buClrTx/>
              <a:buSzTx/>
              <a:buNone/>
              <a:tabLst/>
            </a:pPr>
            <a:r>
              <a:rPr lang="en-US" altLang="en-US" sz="2600" dirty="0">
                <a:latin typeface="Lato" panose="020F0502020204030203" pitchFamily="34" charset="0"/>
              </a:rPr>
              <a:t>November 2023</a:t>
            </a:r>
          </a:p>
          <a:p>
            <a:pPr marL="0" marR="0" lvl="0" indent="0" fontAlgn="base">
              <a:lnSpc>
                <a:spcPct val="80000"/>
              </a:lnSpc>
              <a:spcAft>
                <a:spcPct val="0"/>
              </a:spcAft>
              <a:buClrTx/>
              <a:buSzTx/>
              <a:buNone/>
              <a:tabLst/>
            </a:pPr>
            <a:endParaRPr lang="en-US" altLang="en-US" sz="2600" dirty="0">
              <a:latin typeface="Lato" panose="020F0502020204030203" pitchFamily="34" charset="0"/>
            </a:endParaRPr>
          </a:p>
        </p:txBody>
      </p:sp>
      <p:sp>
        <p:nvSpPr>
          <p:cNvPr id="3" name="Slide Number Placeholder 2">
            <a:extLst>
              <a:ext uri="{FF2B5EF4-FFF2-40B4-BE49-F238E27FC236}">
                <a16:creationId xmlns:a16="http://schemas.microsoft.com/office/drawing/2014/main" id="{EDF77839-B5CE-479F-E451-D3684166D327}"/>
              </a:ext>
            </a:extLst>
          </p:cNvPr>
          <p:cNvSpPr>
            <a:spLocks noGrp="1"/>
          </p:cNvSpPr>
          <p:nvPr>
            <p:ph type="sldNum" sz="quarter" idx="12"/>
          </p:nvPr>
        </p:nvSpPr>
        <p:spPr/>
        <p:txBody>
          <a:bodyPr/>
          <a:lstStyle/>
          <a:p>
            <a:fld id="{14617999-A157-4DFC-8043-5AC5102C2F5C}" type="slidenum">
              <a:rPr lang="en-US" smtClean="0"/>
              <a:t>1</a:t>
            </a:fld>
            <a:endParaRPr lang="en-US" dirty="0"/>
          </a:p>
        </p:txBody>
      </p:sp>
    </p:spTree>
    <p:extLst>
      <p:ext uri="{BB962C8B-B14F-4D97-AF65-F5344CB8AC3E}">
        <p14:creationId xmlns:p14="http://schemas.microsoft.com/office/powerpoint/2010/main" val="729250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504776-9CDF-AAF8-06A9-5833D010D62E}"/>
              </a:ext>
            </a:extLst>
          </p:cNvPr>
          <p:cNvSpPr>
            <a:spLocks noGrp="1"/>
          </p:cNvSpPr>
          <p:nvPr>
            <p:ph type="title"/>
          </p:nvPr>
        </p:nvSpPr>
        <p:spPr/>
        <p:txBody>
          <a:bodyPr>
            <a:normAutofit/>
          </a:bodyPr>
          <a:lstStyle/>
          <a:p>
            <a:br>
              <a:rPr lang="en-US" sz="3600" b="1" dirty="0">
                <a:latin typeface="Lato" panose="020F0502020204030203" pitchFamily="34" charset="0"/>
              </a:rPr>
            </a:br>
            <a:r>
              <a:rPr lang="en-US" sz="3600" b="1" dirty="0">
                <a:latin typeface="Lato" panose="020F0502020204030203" pitchFamily="34" charset="0"/>
              </a:rPr>
              <a:t> What </a:t>
            </a:r>
            <a:r>
              <a:rPr lang="en-US" sz="3600" b="1" i="0" dirty="0">
                <a:effectLst/>
                <a:latin typeface="Lato" panose="020F0502020204030203" pitchFamily="34" charset="0"/>
              </a:rPr>
              <a:t>are the criteria?</a:t>
            </a:r>
            <a:endParaRPr lang="en-US" dirty="0"/>
          </a:p>
        </p:txBody>
      </p:sp>
      <p:sp>
        <p:nvSpPr>
          <p:cNvPr id="5" name="Content Placeholder 4">
            <a:extLst>
              <a:ext uri="{FF2B5EF4-FFF2-40B4-BE49-F238E27FC236}">
                <a16:creationId xmlns:a16="http://schemas.microsoft.com/office/drawing/2014/main" id="{350C741D-B708-A77F-383C-B9E29C284CB0}"/>
              </a:ext>
            </a:extLst>
          </p:cNvPr>
          <p:cNvSpPr>
            <a:spLocks noGrp="1"/>
          </p:cNvSpPr>
          <p:nvPr>
            <p:ph idx="1"/>
          </p:nvPr>
        </p:nvSpPr>
        <p:spPr>
          <a:xfrm>
            <a:off x="838200" y="1796128"/>
            <a:ext cx="10515600" cy="4351338"/>
          </a:xfrm>
        </p:spPr>
        <p:txBody>
          <a:bodyPr>
            <a:normAutofit/>
          </a:bodyPr>
          <a:lstStyle/>
          <a:p>
            <a:pPr marL="0" indent="0">
              <a:buNone/>
            </a:pPr>
            <a:r>
              <a:rPr lang="en-US" sz="1800" dirty="0">
                <a:effectLst/>
                <a:latin typeface="Times New Roman" panose="02020603050405020304" pitchFamily="18" charset="0"/>
                <a:ea typeface="Times New Roman" panose="02020603050405020304" pitchFamily="18" charset="0"/>
              </a:rPr>
              <a:t>#O6: </a:t>
            </a:r>
            <a:r>
              <a:rPr lang="en-US" sz="1800" i="1" dirty="0">
                <a:effectLst/>
                <a:latin typeface="Times New Roman" panose="02020603050405020304" pitchFamily="18" charset="0"/>
                <a:ea typeface="Times New Roman" panose="02020603050405020304" pitchFamily="18" charset="0"/>
              </a:rPr>
              <a:t>Mandatory</a:t>
            </a:r>
            <a:r>
              <a:rPr lang="en-US" sz="1800" dirty="0">
                <a:effectLst/>
                <a:latin typeface="Times New Roman" panose="02020603050405020304" pitchFamily="18" charset="0"/>
                <a:ea typeface="Times New Roman" panose="02020603050405020304" pitchFamily="18" charset="0"/>
              </a:rPr>
              <a:t>: Provide objective measures of progress toward accomplishing the government’s mission as well as goals and objectives for specific departments and programs.</a:t>
            </a:r>
          </a:p>
          <a:p>
            <a:pPr marL="0" indent="0">
              <a:buNone/>
            </a:pPr>
            <a:r>
              <a:rPr lang="en-US" sz="1800" dirty="0">
                <a:effectLst/>
                <a:latin typeface="Times New Roman" panose="02020603050405020304" pitchFamily="18" charset="0"/>
                <a:ea typeface="Times New Roman" panose="02020603050405020304" pitchFamily="18" charset="0"/>
              </a:rPr>
              <a:t>#C3: Include statistical and supplemental data that describe the organization, its community, and population. It should also furnish other pertinent background information related to the services provided.</a:t>
            </a:r>
          </a:p>
          <a:p>
            <a:pPr marL="0" indent="0">
              <a:buNone/>
            </a:pPr>
            <a:r>
              <a:rPr lang="en-US" sz="1800" dirty="0">
                <a:effectLst/>
                <a:latin typeface="Times New Roman" panose="02020603050405020304" pitchFamily="18" charset="0"/>
                <a:ea typeface="Times New Roman" panose="02020603050405020304" pitchFamily="18" charset="0"/>
              </a:rPr>
              <a:t>#C4: A glossary should be included for any terminology (including abbreviations and acronyms) that is not readily understandable to a reasonably informed lay reader.</a:t>
            </a:r>
          </a:p>
          <a:p>
            <a:pPr marL="0" indent="0">
              <a:buNone/>
            </a:pPr>
            <a:r>
              <a:rPr lang="en-US" sz="1800" dirty="0">
                <a:effectLst/>
                <a:latin typeface="Times New Roman" panose="02020603050405020304" pitchFamily="18" charset="0"/>
                <a:ea typeface="Times New Roman" panose="02020603050405020304" pitchFamily="18" charset="0"/>
              </a:rPr>
              <a:t>#C5: Charts and graphs should be used, where appropriate, to highlight financial and statistical information. Narrative interpretation should be provided when the messages conveyed by the graphs are not self-evident.</a:t>
            </a:r>
          </a:p>
          <a:p>
            <a:pPr marL="0" indent="0">
              <a:buNone/>
            </a:pPr>
            <a:r>
              <a:rPr lang="en-US" sz="1800" dirty="0">
                <a:effectLst/>
                <a:latin typeface="Times New Roman" panose="02020603050405020304" pitchFamily="18" charset="0"/>
                <a:ea typeface="Times New Roman" panose="02020603050405020304" pitchFamily="18" charset="0"/>
              </a:rPr>
              <a:t>#C6: The budget information should be produced and formatted in such a way as to enhance its understanding by the average reader. It should be attractive, consistent, and oriented to the reader's needs.</a:t>
            </a:r>
          </a:p>
          <a:p>
            <a:pPr marL="0" indent="0">
              <a:buNone/>
            </a:pPr>
            <a:endParaRPr lang="en-US" dirty="0"/>
          </a:p>
        </p:txBody>
      </p:sp>
      <p:sp>
        <p:nvSpPr>
          <p:cNvPr id="2" name="Slide Number Placeholder 1">
            <a:extLst>
              <a:ext uri="{FF2B5EF4-FFF2-40B4-BE49-F238E27FC236}">
                <a16:creationId xmlns:a16="http://schemas.microsoft.com/office/drawing/2014/main" id="{40818B7F-F636-A515-73F0-8836BFBDD75D}"/>
              </a:ext>
            </a:extLst>
          </p:cNvPr>
          <p:cNvSpPr>
            <a:spLocks noGrp="1"/>
          </p:cNvSpPr>
          <p:nvPr>
            <p:ph type="sldNum" sz="quarter" idx="12"/>
          </p:nvPr>
        </p:nvSpPr>
        <p:spPr/>
        <p:txBody>
          <a:bodyPr/>
          <a:lstStyle/>
          <a:p>
            <a:fld id="{14617999-A157-4DFC-8043-5AC5102C2F5C}" type="slidenum">
              <a:rPr lang="en-US" smtClean="0"/>
              <a:t>10</a:t>
            </a:fld>
            <a:endParaRPr lang="en-US" dirty="0"/>
          </a:p>
        </p:txBody>
      </p:sp>
    </p:spTree>
    <p:extLst>
      <p:ext uri="{BB962C8B-B14F-4D97-AF65-F5344CB8AC3E}">
        <p14:creationId xmlns:p14="http://schemas.microsoft.com/office/powerpoint/2010/main" val="787539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A3BA-BEC3-E584-5D95-EE08ACE603B7}"/>
              </a:ext>
            </a:extLst>
          </p:cNvPr>
          <p:cNvSpPr>
            <a:spLocks noGrp="1"/>
          </p:cNvSpPr>
          <p:nvPr>
            <p:ph type="title"/>
          </p:nvPr>
        </p:nvSpPr>
        <p:spPr/>
        <p:txBody>
          <a:bodyPr>
            <a:normAutofit fontScale="90000"/>
          </a:bodyPr>
          <a:lstStyle/>
          <a:p>
            <a:br>
              <a:rPr lang="en-US" altLang="en-US" sz="4400" dirty="0">
                <a:latin typeface="Lato" panose="020F0502020204030203" pitchFamily="34" charset="0"/>
              </a:rPr>
            </a:br>
            <a:r>
              <a:rPr lang="en-US" altLang="en-US" sz="4400" dirty="0">
                <a:latin typeface="Lato" panose="020F0502020204030203" pitchFamily="34" charset="0"/>
              </a:rPr>
              <a:t>How does meeting these requirements legitimize the budget process?</a:t>
            </a:r>
            <a:br>
              <a:rPr lang="en-US" altLang="en-US" sz="4400" dirty="0">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1D4B41F0-69E8-5F23-D0C7-8B44545A8C5F}"/>
              </a:ext>
            </a:extLst>
          </p:cNvPr>
          <p:cNvSpPr>
            <a:spLocks noGrp="1"/>
          </p:cNvSpPr>
          <p:nvPr>
            <p:ph idx="1"/>
          </p:nvPr>
        </p:nvSpPr>
        <p:spPr/>
        <p:txBody>
          <a:bodyPr/>
          <a:lstStyle/>
          <a:p>
            <a:pPr marL="0" indent="0">
              <a:buNone/>
            </a:pPr>
            <a:r>
              <a:rPr lang="en-US" dirty="0"/>
              <a:t>GFOA’s Guiding Budgeting Principals</a:t>
            </a:r>
          </a:p>
          <a:p>
            <a:pPr>
              <a:spcBef>
                <a:spcPts val="500"/>
              </a:spcBef>
              <a:spcAft>
                <a:spcPts val="500"/>
              </a:spcAft>
            </a:pPr>
            <a:r>
              <a:rPr lang="en-US" altLang="en-US" sz="2800" u="sng" dirty="0">
                <a:solidFill>
                  <a:schemeClr val="accent1"/>
                </a:solidFill>
              </a:rPr>
              <a:t>Principle I – Establish Broad Goals To Guide Government</a:t>
            </a:r>
            <a:br>
              <a:rPr lang="en-US" altLang="en-US" sz="2800" u="sng" dirty="0">
                <a:solidFill>
                  <a:schemeClr val="accent1"/>
                </a:solidFill>
              </a:rPr>
            </a:br>
            <a:r>
              <a:rPr lang="en-US" altLang="en-US" sz="2800" u="sng" dirty="0">
                <a:solidFill>
                  <a:schemeClr val="accent1"/>
                </a:solidFill>
              </a:rPr>
              <a:t>Decision Making  </a:t>
            </a:r>
          </a:p>
          <a:p>
            <a:pPr>
              <a:spcBef>
                <a:spcPts val="500"/>
              </a:spcBef>
              <a:spcAft>
                <a:spcPts val="500"/>
              </a:spcAft>
              <a:buFont typeface="Monotype Sorts" pitchFamily="2" charset="2"/>
              <a:buNone/>
            </a:pPr>
            <a:r>
              <a:rPr lang="en-US" altLang="en-US" sz="2800" dirty="0"/>
              <a:t>	A government should have broad goals that provide overall direction for the government and serve as a basis for decision making. </a:t>
            </a:r>
            <a:endParaRPr lang="en-US" altLang="en-US" sz="2800" u="sng" dirty="0">
              <a:hlinkClick r:id="" action="ppaction://noaction"/>
            </a:endParaRPr>
          </a:p>
          <a:p>
            <a:pPr>
              <a:spcBef>
                <a:spcPts val="500"/>
              </a:spcBef>
              <a:spcAft>
                <a:spcPts val="500"/>
              </a:spcAft>
            </a:pPr>
            <a:r>
              <a:rPr lang="en-US" altLang="en-US" sz="2800" u="sng" dirty="0">
                <a:solidFill>
                  <a:schemeClr val="accent1"/>
                </a:solidFill>
              </a:rPr>
              <a:t>Principle II – Develop Approaches to Achieve Goals </a:t>
            </a:r>
          </a:p>
          <a:p>
            <a:pPr>
              <a:spcBef>
                <a:spcPts val="500"/>
              </a:spcBef>
              <a:spcAft>
                <a:spcPts val="500"/>
              </a:spcAft>
              <a:buFont typeface="Monotype Sorts" pitchFamily="2" charset="2"/>
              <a:buNone/>
            </a:pPr>
            <a:r>
              <a:rPr lang="en-US" altLang="en-US" sz="2800" dirty="0"/>
              <a:t>	A government should have specific policies, plans, programs, and management strategies to define how it will achieve its long-term goals. </a:t>
            </a:r>
            <a:endParaRPr lang="en-US" altLang="en-US" sz="2800" u="sng" dirty="0">
              <a:hlinkClick r:id="" action="ppaction://noaction"/>
            </a:endParaRPr>
          </a:p>
          <a:p>
            <a:pPr marL="0" indent="0">
              <a:buNone/>
            </a:pPr>
            <a:endParaRPr lang="en-US" dirty="0"/>
          </a:p>
        </p:txBody>
      </p:sp>
      <p:sp>
        <p:nvSpPr>
          <p:cNvPr id="4" name="Slide Number Placeholder 3">
            <a:extLst>
              <a:ext uri="{FF2B5EF4-FFF2-40B4-BE49-F238E27FC236}">
                <a16:creationId xmlns:a16="http://schemas.microsoft.com/office/drawing/2014/main" id="{3FA000FC-99BE-EB9B-9458-A0F9014A2AC8}"/>
              </a:ext>
            </a:extLst>
          </p:cNvPr>
          <p:cNvSpPr>
            <a:spLocks noGrp="1"/>
          </p:cNvSpPr>
          <p:nvPr>
            <p:ph type="sldNum" sz="quarter" idx="12"/>
          </p:nvPr>
        </p:nvSpPr>
        <p:spPr/>
        <p:txBody>
          <a:bodyPr/>
          <a:lstStyle/>
          <a:p>
            <a:fld id="{14617999-A157-4DFC-8043-5AC5102C2F5C}" type="slidenum">
              <a:rPr lang="en-US" smtClean="0"/>
              <a:t>11</a:t>
            </a:fld>
            <a:endParaRPr lang="en-US" dirty="0"/>
          </a:p>
        </p:txBody>
      </p:sp>
    </p:spTree>
    <p:extLst>
      <p:ext uri="{BB962C8B-B14F-4D97-AF65-F5344CB8AC3E}">
        <p14:creationId xmlns:p14="http://schemas.microsoft.com/office/powerpoint/2010/main" val="2301331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A3BA-BEC3-E584-5D95-EE08ACE603B7}"/>
              </a:ext>
            </a:extLst>
          </p:cNvPr>
          <p:cNvSpPr>
            <a:spLocks noGrp="1"/>
          </p:cNvSpPr>
          <p:nvPr>
            <p:ph type="title"/>
          </p:nvPr>
        </p:nvSpPr>
        <p:spPr/>
        <p:txBody>
          <a:bodyPr>
            <a:normAutofit fontScale="90000"/>
          </a:bodyPr>
          <a:lstStyle/>
          <a:p>
            <a:br>
              <a:rPr lang="en-US" altLang="en-US" sz="4400" dirty="0">
                <a:latin typeface="Lato" panose="020F0502020204030203" pitchFamily="34" charset="0"/>
              </a:rPr>
            </a:br>
            <a:r>
              <a:rPr lang="en-US" altLang="en-US" sz="4400" dirty="0">
                <a:latin typeface="Lato" panose="020F0502020204030203" pitchFamily="34" charset="0"/>
              </a:rPr>
              <a:t>How does meeting these requirements legitimize the budget process?</a:t>
            </a:r>
            <a:br>
              <a:rPr lang="en-US" altLang="en-US" sz="4400" dirty="0">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1D4B41F0-69E8-5F23-D0C7-8B44545A8C5F}"/>
              </a:ext>
            </a:extLst>
          </p:cNvPr>
          <p:cNvSpPr>
            <a:spLocks noGrp="1"/>
          </p:cNvSpPr>
          <p:nvPr>
            <p:ph idx="1"/>
          </p:nvPr>
        </p:nvSpPr>
        <p:spPr/>
        <p:txBody>
          <a:bodyPr>
            <a:normAutofit lnSpcReduction="10000"/>
          </a:bodyPr>
          <a:lstStyle/>
          <a:p>
            <a:pPr marL="0" indent="0">
              <a:buNone/>
            </a:pPr>
            <a:r>
              <a:rPr lang="en-US" dirty="0"/>
              <a:t>GFOA’s Guiding Budgeting Principals</a:t>
            </a:r>
          </a:p>
          <a:p>
            <a:pPr>
              <a:lnSpc>
                <a:spcPct val="90000"/>
              </a:lnSpc>
              <a:spcBef>
                <a:spcPts val="500"/>
              </a:spcBef>
              <a:spcAft>
                <a:spcPts val="500"/>
              </a:spcAft>
            </a:pPr>
            <a:r>
              <a:rPr lang="en-US" altLang="en-US" sz="2800" dirty="0">
                <a:solidFill>
                  <a:srgbClr val="0000FF"/>
                </a:solidFill>
                <a:hlinkClick r:id="" action="ppaction://noaction"/>
              </a:rPr>
              <a:t>Principle III – Develop a Budget with Approaches</a:t>
            </a:r>
            <a:br>
              <a:rPr lang="en-US" altLang="en-US" sz="2800" dirty="0">
                <a:solidFill>
                  <a:srgbClr val="0000FF"/>
                </a:solidFill>
                <a:hlinkClick r:id="" action="ppaction://noaction"/>
              </a:rPr>
            </a:br>
            <a:r>
              <a:rPr lang="en-US" altLang="en-US" sz="2800" dirty="0">
                <a:solidFill>
                  <a:srgbClr val="0000FF"/>
                </a:solidFill>
                <a:hlinkClick r:id="" action="ppaction://noaction"/>
              </a:rPr>
              <a:t>to Achieve Goals</a:t>
            </a:r>
            <a:r>
              <a:rPr lang="en-US" altLang="en-US" sz="2800" dirty="0">
                <a:hlinkClick r:id="" action="ppaction://noaction"/>
              </a:rPr>
              <a:t> </a:t>
            </a:r>
          </a:p>
          <a:p>
            <a:pPr>
              <a:lnSpc>
                <a:spcPct val="90000"/>
              </a:lnSpc>
              <a:spcBef>
                <a:spcPts val="500"/>
              </a:spcBef>
              <a:spcAft>
                <a:spcPts val="500"/>
              </a:spcAft>
              <a:buFont typeface="Monotype Sorts" pitchFamily="2" charset="2"/>
              <a:buNone/>
            </a:pPr>
            <a:r>
              <a:rPr lang="en-US" altLang="en-US" sz="2800" dirty="0"/>
              <a:t>	A financial plan and budget that moves toward achievement of goals, within the constraints of available resources, should be prepared and adopted. </a:t>
            </a:r>
            <a:endParaRPr lang="en-US" altLang="en-US" sz="2800" u="sng" dirty="0">
              <a:hlinkClick r:id="" action="ppaction://noaction"/>
            </a:endParaRPr>
          </a:p>
          <a:p>
            <a:pPr>
              <a:lnSpc>
                <a:spcPct val="90000"/>
              </a:lnSpc>
              <a:spcBef>
                <a:spcPts val="500"/>
              </a:spcBef>
              <a:spcAft>
                <a:spcPts val="500"/>
              </a:spcAft>
            </a:pPr>
            <a:r>
              <a:rPr lang="en-US" altLang="en-US" sz="2800" u="sng" dirty="0">
                <a:solidFill>
                  <a:srgbClr val="0000FF"/>
                </a:solidFill>
                <a:hlinkClick r:id="" action="ppaction://noaction"/>
              </a:rPr>
              <a:t>Principle IV – Evaluate Performance and Make Adjustments</a:t>
            </a:r>
            <a:r>
              <a:rPr lang="en-US" altLang="en-US" sz="2800" u="sng" dirty="0">
                <a:hlinkClick r:id="" action="ppaction://noaction"/>
              </a:rPr>
              <a:t> </a:t>
            </a:r>
          </a:p>
          <a:p>
            <a:pPr>
              <a:lnSpc>
                <a:spcPct val="90000"/>
              </a:lnSpc>
              <a:spcBef>
                <a:spcPts val="500"/>
              </a:spcBef>
              <a:spcAft>
                <a:spcPts val="500"/>
              </a:spcAft>
              <a:buFont typeface="Monotype Sorts" pitchFamily="2" charset="2"/>
              <a:buNone/>
            </a:pPr>
            <a:r>
              <a:rPr lang="en-US" altLang="en-US" sz="2800" dirty="0"/>
              <a:t>	Program and financial performance should be continually evaluated, and adjustments made, to encourage progress toward achieving goals. </a:t>
            </a:r>
            <a:endParaRPr lang="en-US" altLang="en-US" u="sng" dirty="0"/>
          </a:p>
          <a:p>
            <a:pPr marL="0" indent="0">
              <a:buNone/>
            </a:pPr>
            <a:endParaRPr lang="en-US" dirty="0"/>
          </a:p>
        </p:txBody>
      </p:sp>
      <p:sp>
        <p:nvSpPr>
          <p:cNvPr id="4" name="Slide Number Placeholder 3">
            <a:extLst>
              <a:ext uri="{FF2B5EF4-FFF2-40B4-BE49-F238E27FC236}">
                <a16:creationId xmlns:a16="http://schemas.microsoft.com/office/drawing/2014/main" id="{3FA000FC-99BE-EB9B-9458-A0F9014A2AC8}"/>
              </a:ext>
            </a:extLst>
          </p:cNvPr>
          <p:cNvSpPr>
            <a:spLocks noGrp="1"/>
          </p:cNvSpPr>
          <p:nvPr>
            <p:ph type="sldNum" sz="quarter" idx="12"/>
          </p:nvPr>
        </p:nvSpPr>
        <p:spPr/>
        <p:txBody>
          <a:bodyPr/>
          <a:lstStyle/>
          <a:p>
            <a:fld id="{14617999-A157-4DFC-8043-5AC5102C2F5C}" type="slidenum">
              <a:rPr lang="en-US" smtClean="0"/>
              <a:t>12</a:t>
            </a:fld>
            <a:endParaRPr lang="en-US" dirty="0"/>
          </a:p>
        </p:txBody>
      </p:sp>
    </p:spTree>
    <p:extLst>
      <p:ext uri="{BB962C8B-B14F-4D97-AF65-F5344CB8AC3E}">
        <p14:creationId xmlns:p14="http://schemas.microsoft.com/office/powerpoint/2010/main" val="1705223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A3BA-BEC3-E584-5D95-EE08ACE603B7}"/>
              </a:ext>
            </a:extLst>
          </p:cNvPr>
          <p:cNvSpPr>
            <a:spLocks noGrp="1"/>
          </p:cNvSpPr>
          <p:nvPr>
            <p:ph type="title"/>
          </p:nvPr>
        </p:nvSpPr>
        <p:spPr/>
        <p:txBody>
          <a:bodyPr>
            <a:normAutofit fontScale="90000"/>
          </a:bodyPr>
          <a:lstStyle/>
          <a:p>
            <a:br>
              <a:rPr lang="en-US" altLang="en-US" sz="4400" dirty="0">
                <a:latin typeface="Lato" panose="020F0502020204030203" pitchFamily="34" charset="0"/>
              </a:rPr>
            </a:br>
            <a:r>
              <a:rPr lang="en-US" altLang="en-US" sz="4400" dirty="0">
                <a:latin typeface="Lato" panose="020F0502020204030203" pitchFamily="34" charset="0"/>
              </a:rPr>
              <a:t>How does meeting these requirements legitimize the budget process?</a:t>
            </a:r>
            <a:br>
              <a:rPr lang="en-US" altLang="en-US" sz="4400" dirty="0">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1D4B41F0-69E8-5F23-D0C7-8B44545A8C5F}"/>
              </a:ext>
            </a:extLst>
          </p:cNvPr>
          <p:cNvSpPr>
            <a:spLocks noGrp="1"/>
          </p:cNvSpPr>
          <p:nvPr>
            <p:ph idx="1"/>
          </p:nvPr>
        </p:nvSpPr>
        <p:spPr/>
        <p:txBody>
          <a:bodyPr/>
          <a:lstStyle/>
          <a:p>
            <a:pPr marL="0" indent="0">
              <a:buNone/>
            </a:pPr>
            <a:r>
              <a:rPr lang="en-US" dirty="0"/>
              <a:t>By meeting these criteria, your budget fulfills GFOA</a:t>
            </a:r>
            <a:r>
              <a:rPr lang="en-US" dirty="0">
                <a:hlinkClick r:id="" action="ppaction://noaction"/>
              </a:rPr>
              <a:t>’s </a:t>
            </a:r>
            <a:endParaRPr lang="en-US" altLang="en-US" sz="2800" u="sng" dirty="0">
              <a:hlinkClick r:id="" action="ppaction://noaction"/>
            </a:endParaRPr>
          </a:p>
          <a:p>
            <a:pPr marL="0" indent="0">
              <a:buNone/>
            </a:pPr>
            <a:r>
              <a:rPr lang="en-US" dirty="0"/>
              <a:t>guiding budget principals and GFOA’s mission of the budget:</a:t>
            </a:r>
          </a:p>
          <a:p>
            <a:pPr marL="0" indent="0">
              <a:buNone/>
            </a:pPr>
            <a:endParaRPr lang="en-US" dirty="0"/>
          </a:p>
          <a:p>
            <a:pPr marL="0" indent="0">
              <a:buNone/>
            </a:pPr>
            <a:r>
              <a:rPr lang="en-US" altLang="en-US" dirty="0"/>
              <a:t>To help decision makers make informed choices about the provision of services and capital assets.</a:t>
            </a:r>
            <a:endParaRPr lang="en-US" dirty="0"/>
          </a:p>
        </p:txBody>
      </p:sp>
      <p:sp>
        <p:nvSpPr>
          <p:cNvPr id="4" name="Slide Number Placeholder 3">
            <a:extLst>
              <a:ext uri="{FF2B5EF4-FFF2-40B4-BE49-F238E27FC236}">
                <a16:creationId xmlns:a16="http://schemas.microsoft.com/office/drawing/2014/main" id="{3FA000FC-99BE-EB9B-9458-A0F9014A2AC8}"/>
              </a:ext>
            </a:extLst>
          </p:cNvPr>
          <p:cNvSpPr>
            <a:spLocks noGrp="1"/>
          </p:cNvSpPr>
          <p:nvPr>
            <p:ph type="sldNum" sz="quarter" idx="12"/>
          </p:nvPr>
        </p:nvSpPr>
        <p:spPr/>
        <p:txBody>
          <a:bodyPr/>
          <a:lstStyle/>
          <a:p>
            <a:fld id="{14617999-A157-4DFC-8043-5AC5102C2F5C}" type="slidenum">
              <a:rPr lang="en-US" smtClean="0"/>
              <a:t>13</a:t>
            </a:fld>
            <a:endParaRPr lang="en-US" dirty="0"/>
          </a:p>
        </p:txBody>
      </p:sp>
    </p:spTree>
    <p:extLst>
      <p:ext uri="{BB962C8B-B14F-4D97-AF65-F5344CB8AC3E}">
        <p14:creationId xmlns:p14="http://schemas.microsoft.com/office/powerpoint/2010/main" val="3963024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1505C4-22DF-B42C-8CDB-74EE548D18FF}"/>
              </a:ext>
            </a:extLst>
          </p:cNvPr>
          <p:cNvSpPr>
            <a:spLocks noGrp="1"/>
          </p:cNvSpPr>
          <p:nvPr>
            <p:ph type="title"/>
          </p:nvPr>
        </p:nvSpPr>
        <p:spPr/>
        <p:txBody>
          <a:bodyPr/>
          <a:lstStyle/>
          <a:p>
            <a:r>
              <a:rPr lang="en-US" dirty="0"/>
              <a:t>For more information, please contact</a:t>
            </a:r>
          </a:p>
        </p:txBody>
      </p:sp>
      <p:sp>
        <p:nvSpPr>
          <p:cNvPr id="3" name="Content Placeholder 2">
            <a:extLst>
              <a:ext uri="{FF2B5EF4-FFF2-40B4-BE49-F238E27FC236}">
                <a16:creationId xmlns:a16="http://schemas.microsoft.com/office/drawing/2014/main" id="{58D18A7D-83B3-4FC3-9D93-EEECEF70D86E}"/>
              </a:ext>
            </a:extLst>
          </p:cNvPr>
          <p:cNvSpPr>
            <a:spLocks noGrp="1"/>
          </p:cNvSpPr>
          <p:nvPr>
            <p:ph sz="half" idx="1"/>
          </p:nvPr>
        </p:nvSpPr>
        <p:spPr/>
        <p:txBody>
          <a:bodyPr>
            <a:normAutofit/>
          </a:bodyPr>
          <a:lstStyle/>
          <a:p>
            <a:pPr>
              <a:buFont typeface="Monotype Sorts" pitchFamily="2" charset="2"/>
              <a:buNone/>
            </a:pPr>
            <a:r>
              <a:rPr lang="en-US" altLang="en-US" sz="2000" dirty="0"/>
              <a:t>Mark D. Abrahams, CPA</a:t>
            </a:r>
          </a:p>
          <a:p>
            <a:pPr>
              <a:buFont typeface="Monotype Sorts" pitchFamily="2" charset="2"/>
              <a:buNone/>
            </a:pPr>
            <a:r>
              <a:rPr lang="en-US" altLang="en-US" sz="2000" dirty="0"/>
              <a:t>President</a:t>
            </a:r>
            <a:r>
              <a:rPr lang="en-US" altLang="en-US" sz="2000" i="1" dirty="0"/>
              <a:t>, </a:t>
            </a:r>
            <a:r>
              <a:rPr lang="en-US" altLang="en-US" sz="2000" dirty="0"/>
              <a:t>The Abrahams Group		</a:t>
            </a:r>
          </a:p>
          <a:p>
            <a:pPr>
              <a:buFont typeface="Monotype Sorts" pitchFamily="2" charset="2"/>
              <a:buNone/>
            </a:pPr>
            <a:r>
              <a:rPr lang="en-US" altLang="en-US" sz="2000" dirty="0"/>
              <a:t>19 Ridgewood Street, Ashland, MA 01721</a:t>
            </a:r>
          </a:p>
          <a:p>
            <a:pPr>
              <a:buFont typeface="Monotype Sorts" pitchFamily="2" charset="2"/>
              <a:buNone/>
            </a:pPr>
            <a:r>
              <a:rPr lang="en-US" altLang="en-US" sz="2000" dirty="0"/>
              <a:t>Cell: (617) 803-8529  </a:t>
            </a:r>
          </a:p>
          <a:p>
            <a:pPr>
              <a:buFont typeface="Monotype Sorts" pitchFamily="2" charset="2"/>
              <a:buNone/>
            </a:pPr>
            <a:r>
              <a:rPr lang="en-US" altLang="en-US" sz="2000" dirty="0"/>
              <a:t>E Mail:  </a:t>
            </a:r>
            <a:r>
              <a:rPr lang="en-US" altLang="en-US" sz="2000" dirty="0">
                <a:hlinkClick r:id="rId2"/>
              </a:rPr>
              <a:t>Bettergov@aol.com</a:t>
            </a:r>
            <a:endParaRPr lang="en-US" altLang="en-US" sz="2000" dirty="0"/>
          </a:p>
          <a:p>
            <a:pPr>
              <a:buNone/>
            </a:pPr>
            <a:r>
              <a:rPr lang="en-US" altLang="en-US" sz="2000" dirty="0"/>
              <a:t>E Mail:  </a:t>
            </a:r>
            <a:r>
              <a:rPr lang="en-US" altLang="en-US" sz="2000" dirty="0">
                <a:hlinkClick r:id="rId3"/>
              </a:rPr>
              <a:t>Mark.bettergov@gmail.com</a:t>
            </a:r>
            <a:endParaRPr lang="en-US" altLang="en-US" sz="2000" dirty="0"/>
          </a:p>
          <a:p>
            <a:pPr>
              <a:buFont typeface="Monotype Sorts" pitchFamily="2" charset="2"/>
              <a:buNone/>
            </a:pPr>
            <a:r>
              <a:rPr lang="en-US" altLang="en-US" sz="2000" dirty="0">
                <a:hlinkClick r:id="rId4"/>
              </a:rPr>
              <a:t>www.theabrahamsgroup.com</a:t>
            </a:r>
            <a:endParaRPr lang="en-US" altLang="en-US" sz="2000" dirty="0"/>
          </a:p>
          <a:p>
            <a:pPr marL="0" indent="0">
              <a:buNone/>
            </a:pPr>
            <a:endParaRPr lang="en-US" dirty="0"/>
          </a:p>
        </p:txBody>
      </p:sp>
      <p:sp>
        <p:nvSpPr>
          <p:cNvPr id="6" name="Content Placeholder 5">
            <a:extLst>
              <a:ext uri="{FF2B5EF4-FFF2-40B4-BE49-F238E27FC236}">
                <a16:creationId xmlns:a16="http://schemas.microsoft.com/office/drawing/2014/main" id="{1B9FA543-14C8-875A-65F3-64F906C3EFF7}"/>
              </a:ext>
            </a:extLst>
          </p:cNvPr>
          <p:cNvSpPr>
            <a:spLocks noGrp="1"/>
          </p:cNvSpPr>
          <p:nvPr>
            <p:ph sz="half" idx="2"/>
          </p:nvPr>
        </p:nvSpPr>
        <p:spPr/>
        <p:txBody>
          <a:bodyPr>
            <a:normAutofit/>
          </a:bodyPr>
          <a:lstStyle/>
          <a:p>
            <a:pPr>
              <a:buFont typeface="Monotype Sorts" pitchFamily="2" charset="2"/>
              <a:buNone/>
            </a:pPr>
            <a:r>
              <a:rPr lang="en-US" altLang="en-US" sz="2000" dirty="0"/>
              <a:t>Matt Abrahams</a:t>
            </a:r>
          </a:p>
          <a:p>
            <a:pPr>
              <a:buFont typeface="Monotype Sorts" pitchFamily="2" charset="2"/>
              <a:buNone/>
            </a:pPr>
            <a:r>
              <a:rPr lang="en-US" altLang="en-US" sz="2000" dirty="0"/>
              <a:t>Principal</a:t>
            </a:r>
            <a:r>
              <a:rPr lang="en-US" altLang="en-US" sz="2000" i="1" dirty="0"/>
              <a:t>, </a:t>
            </a:r>
            <a:r>
              <a:rPr lang="en-US" altLang="en-US" sz="2000" dirty="0"/>
              <a:t>The Abrahams Group		</a:t>
            </a:r>
          </a:p>
          <a:p>
            <a:pPr>
              <a:buFont typeface="Monotype Sorts" pitchFamily="2" charset="2"/>
              <a:buNone/>
            </a:pPr>
            <a:r>
              <a:rPr lang="en-US" altLang="en-US" sz="2000" dirty="0"/>
              <a:t>19 Ridgewood Street, Ashland, MA 01721</a:t>
            </a:r>
          </a:p>
          <a:p>
            <a:pPr>
              <a:buFont typeface="Monotype Sorts" pitchFamily="2" charset="2"/>
              <a:buNone/>
            </a:pPr>
            <a:r>
              <a:rPr lang="en-US" altLang="en-US" sz="2000" dirty="0"/>
              <a:t>Cell: (617) 240-3435 </a:t>
            </a:r>
          </a:p>
          <a:p>
            <a:pPr>
              <a:buFont typeface="Monotype Sorts" pitchFamily="2" charset="2"/>
              <a:buNone/>
            </a:pPr>
            <a:r>
              <a:rPr lang="en-US" altLang="en-US" sz="2000" dirty="0"/>
              <a:t>E Mail:  </a:t>
            </a:r>
            <a:r>
              <a:rPr lang="en-US" altLang="en-US" sz="2000" dirty="0">
                <a:hlinkClick r:id="rId5"/>
              </a:rPr>
              <a:t>Bettergov2@aol.com</a:t>
            </a:r>
            <a:endParaRPr lang="en-US" altLang="en-US" sz="2000" dirty="0"/>
          </a:p>
          <a:p>
            <a:pPr>
              <a:buFont typeface="Monotype Sorts" pitchFamily="2" charset="2"/>
              <a:buNone/>
            </a:pPr>
            <a:r>
              <a:rPr lang="en-US" altLang="en-US" sz="2000" dirty="0">
                <a:hlinkClick r:id="rId4"/>
              </a:rPr>
              <a:t>www.theabrahamsgroup.com</a:t>
            </a:r>
            <a:endParaRPr lang="en-US" altLang="en-US" sz="2000" dirty="0"/>
          </a:p>
          <a:p>
            <a:pPr marL="0" indent="0">
              <a:buNone/>
            </a:pPr>
            <a:endParaRPr lang="en-US" dirty="0"/>
          </a:p>
        </p:txBody>
      </p:sp>
      <p:sp>
        <p:nvSpPr>
          <p:cNvPr id="4" name="Slide Number Placeholder 3">
            <a:extLst>
              <a:ext uri="{FF2B5EF4-FFF2-40B4-BE49-F238E27FC236}">
                <a16:creationId xmlns:a16="http://schemas.microsoft.com/office/drawing/2014/main" id="{D69A2CA4-8C83-C043-CF59-B0651667C693}"/>
              </a:ext>
            </a:extLst>
          </p:cNvPr>
          <p:cNvSpPr>
            <a:spLocks noGrp="1"/>
          </p:cNvSpPr>
          <p:nvPr>
            <p:ph type="sldNum" sz="quarter" idx="12"/>
          </p:nvPr>
        </p:nvSpPr>
        <p:spPr/>
        <p:txBody>
          <a:bodyPr/>
          <a:lstStyle/>
          <a:p>
            <a:fld id="{14617999-A157-4DFC-8043-5AC5102C2F5C}" type="slidenum">
              <a:rPr lang="en-US" smtClean="0"/>
              <a:t>14</a:t>
            </a:fld>
            <a:endParaRPr lang="en-US" dirty="0"/>
          </a:p>
        </p:txBody>
      </p:sp>
    </p:spTree>
    <p:extLst>
      <p:ext uri="{BB962C8B-B14F-4D97-AF65-F5344CB8AC3E}">
        <p14:creationId xmlns:p14="http://schemas.microsoft.com/office/powerpoint/2010/main" val="2817532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11D47-CAD1-5F1F-5E7D-5824346BEC58}"/>
              </a:ext>
            </a:extLst>
          </p:cNvPr>
          <p:cNvSpPr>
            <a:spLocks noGrp="1"/>
          </p:cNvSpPr>
          <p:nvPr>
            <p:ph type="title"/>
          </p:nvPr>
        </p:nvSpPr>
        <p:spPr/>
        <p:txBody>
          <a:bodyPr/>
          <a:lstStyle/>
          <a:p>
            <a:r>
              <a:rPr lang="en-US" dirty="0"/>
              <a:t>Applications</a:t>
            </a:r>
          </a:p>
        </p:txBody>
      </p:sp>
      <p:sp>
        <p:nvSpPr>
          <p:cNvPr id="3" name="Content Placeholder 2">
            <a:extLst>
              <a:ext uri="{FF2B5EF4-FFF2-40B4-BE49-F238E27FC236}">
                <a16:creationId xmlns:a16="http://schemas.microsoft.com/office/drawing/2014/main" id="{DC6B2C6A-9D97-4248-5C3B-C500B51771A5}"/>
              </a:ext>
            </a:extLst>
          </p:cNvPr>
          <p:cNvSpPr>
            <a:spLocks noGrp="1"/>
          </p:cNvSpPr>
          <p:nvPr>
            <p:ph idx="1"/>
          </p:nvPr>
        </p:nvSpPr>
        <p:spPr/>
        <p:txBody>
          <a:bodyPr>
            <a:normAutofit fontScale="62500" lnSpcReduction="20000"/>
          </a:bodyPr>
          <a:lstStyle/>
          <a:p>
            <a:pPr algn="l" fontAlgn="base"/>
            <a:r>
              <a:rPr lang="en-US" b="0" i="0" dirty="0">
                <a:solidFill>
                  <a:srgbClr val="000000"/>
                </a:solidFill>
                <a:effectLst/>
                <a:latin typeface="Merriweather" panose="00000500000000000000" pitchFamily="2" charset="0"/>
              </a:rPr>
              <a:t>Applications to the Distinguished Budget Presentation Award Program must be submitted in GFOA’s Awards Management System within ninety (90) days of legal adoption of the final operating budget or submission of the proposed operating budget to the governing body, unless an extension has been approved. All applications must include a Detailed Location Criteria Guide and responses to comments from your last submission, if applicable.</a:t>
            </a:r>
          </a:p>
          <a:p>
            <a:pPr algn="l" fontAlgn="base"/>
            <a:r>
              <a:rPr lang="en-US" b="1" i="0" dirty="0">
                <a:solidFill>
                  <a:srgbClr val="000000"/>
                </a:solidFill>
                <a:effectLst/>
                <a:latin typeface="inherit"/>
              </a:rPr>
              <a:t>Submit an application to the Budget Award Program</a:t>
            </a:r>
            <a:endParaRPr lang="en-US" b="0" i="0" dirty="0">
              <a:solidFill>
                <a:srgbClr val="000000"/>
              </a:solidFill>
              <a:effectLst/>
              <a:latin typeface="Merriweather" panose="00000500000000000000" pitchFamily="2" charset="0"/>
            </a:endParaRPr>
          </a:p>
          <a:p>
            <a:pPr algn="l" fontAlgn="base">
              <a:buFont typeface="+mj-lt"/>
              <a:buAutoNum type="arabicPeriod"/>
            </a:pPr>
            <a:r>
              <a:rPr lang="en-US" b="0" i="0" dirty="0">
                <a:solidFill>
                  <a:srgbClr val="000000"/>
                </a:solidFill>
                <a:effectLst/>
                <a:latin typeface="Merriweather" panose="00000500000000000000" pitchFamily="2" charset="0"/>
              </a:rPr>
              <a:t>Go to </a:t>
            </a:r>
            <a:r>
              <a:rPr lang="en-US" b="0" i="0" u="none" strike="noStrike" dirty="0">
                <a:solidFill>
                  <a:srgbClr val="004E95"/>
                </a:solidFill>
                <a:effectLst/>
                <a:latin typeface="Merriweather" panose="00000500000000000000" pitchFamily="2" charset="0"/>
                <a:hlinkClick r:id="rId2"/>
              </a:rPr>
              <a:t>https://lf.gfoa.org/Forms</a:t>
            </a:r>
            <a:r>
              <a:rPr lang="en-US" b="0" i="0" dirty="0">
                <a:solidFill>
                  <a:srgbClr val="000000"/>
                </a:solidFill>
                <a:effectLst/>
                <a:latin typeface="Merriweather" panose="00000500000000000000" pitchFamily="2" charset="0"/>
              </a:rPr>
              <a:t>. If you are not already logged in to the AMS, you will need to enter the government’s username and password to login. The username will be the government’s GFOA member number followed by a dash and another single digit, usually the number 2. If you do not remember the password, click “forgot password” and then “send recovery email” and you will get a password reset link</a:t>
            </a:r>
          </a:p>
          <a:p>
            <a:pPr algn="l" fontAlgn="base">
              <a:buFont typeface="+mj-lt"/>
              <a:buAutoNum type="arabicPeriod"/>
            </a:pPr>
            <a:r>
              <a:rPr lang="en-US" b="0" i="0" dirty="0">
                <a:solidFill>
                  <a:srgbClr val="000000"/>
                </a:solidFill>
                <a:effectLst/>
                <a:latin typeface="Merriweather" panose="00000500000000000000" pitchFamily="2" charset="0"/>
              </a:rPr>
              <a:t>Select “Start Process” in the blue band at the top of the screen.</a:t>
            </a:r>
          </a:p>
          <a:p>
            <a:pPr algn="l" fontAlgn="base">
              <a:buFont typeface="+mj-lt"/>
              <a:buAutoNum type="arabicPeriod"/>
            </a:pPr>
            <a:r>
              <a:rPr lang="en-US" b="0" i="0" dirty="0">
                <a:solidFill>
                  <a:srgbClr val="000000"/>
                </a:solidFill>
                <a:effectLst/>
                <a:latin typeface="Merriweather" panose="00000500000000000000" pitchFamily="2" charset="0"/>
              </a:rPr>
              <a:t>Click on the green “Start” button to the right of Budget Application to open and complete the application form. If you do not see Budget application on the Start Process menu, you will need to add the Budget program to your profile. To do this, follow the instructions below under "Add the Budget program to your profile.</a:t>
            </a:r>
          </a:p>
          <a:p>
            <a:pPr algn="l" fontAlgn="base">
              <a:buFont typeface="+mj-lt"/>
              <a:buAutoNum type="arabicPeriod"/>
            </a:pPr>
            <a:r>
              <a:rPr lang="en-US" b="0" i="0" dirty="0">
                <a:solidFill>
                  <a:srgbClr val="000000"/>
                </a:solidFill>
                <a:effectLst/>
                <a:latin typeface="Merriweather" panose="00000500000000000000" pitchFamily="2" charset="0"/>
              </a:rPr>
              <a:t>Click “Submit Application.”</a:t>
            </a:r>
          </a:p>
          <a:p>
            <a:endParaRPr lang="en-US" dirty="0"/>
          </a:p>
        </p:txBody>
      </p:sp>
      <p:sp>
        <p:nvSpPr>
          <p:cNvPr id="4" name="Slide Number Placeholder 3">
            <a:extLst>
              <a:ext uri="{FF2B5EF4-FFF2-40B4-BE49-F238E27FC236}">
                <a16:creationId xmlns:a16="http://schemas.microsoft.com/office/drawing/2014/main" id="{FF113553-B680-65F9-E934-2EAF1AF5CE90}"/>
              </a:ext>
            </a:extLst>
          </p:cNvPr>
          <p:cNvSpPr>
            <a:spLocks noGrp="1"/>
          </p:cNvSpPr>
          <p:nvPr>
            <p:ph type="sldNum" sz="quarter" idx="12"/>
          </p:nvPr>
        </p:nvSpPr>
        <p:spPr/>
        <p:txBody>
          <a:bodyPr/>
          <a:lstStyle/>
          <a:p>
            <a:fld id="{14617999-A157-4DFC-8043-5AC5102C2F5C}" type="slidenum">
              <a:rPr lang="en-US" smtClean="0"/>
              <a:t>15</a:t>
            </a:fld>
            <a:endParaRPr lang="en-US" dirty="0"/>
          </a:p>
        </p:txBody>
      </p:sp>
    </p:spTree>
    <p:extLst>
      <p:ext uri="{BB962C8B-B14F-4D97-AF65-F5344CB8AC3E}">
        <p14:creationId xmlns:p14="http://schemas.microsoft.com/office/powerpoint/2010/main" val="319629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2B9E0-2BB8-107C-4393-A9D67C8CA9B9}"/>
              </a:ext>
            </a:extLst>
          </p:cNvPr>
          <p:cNvSpPr>
            <a:spLocks noGrp="1"/>
          </p:cNvSpPr>
          <p:nvPr>
            <p:ph type="title"/>
          </p:nvPr>
        </p:nvSpPr>
        <p:spPr/>
        <p:txBody>
          <a:bodyPr>
            <a:normAutofit/>
          </a:bodyPr>
          <a:lstStyle/>
          <a:p>
            <a:br>
              <a:rPr lang="en-US" sz="1800" b="1" dirty="0">
                <a:effectLst/>
                <a:latin typeface="Times New Roman" panose="02020603050405020304" pitchFamily="18" charset="0"/>
                <a:ea typeface="Times New Roman" panose="02020603050405020304" pitchFamily="18" charset="0"/>
              </a:rPr>
            </a:br>
            <a:r>
              <a:rPr lang="en-US" altLang="en-US" sz="4400" dirty="0">
                <a:latin typeface="Lato" panose="020F0502020204030203" pitchFamily="34" charset="0"/>
              </a:rPr>
              <a:t>National GFOA Budget Award Program</a:t>
            </a:r>
            <a:endParaRPr lang="en-US" dirty="0"/>
          </a:p>
        </p:txBody>
      </p:sp>
      <p:sp>
        <p:nvSpPr>
          <p:cNvPr id="5" name="Rectangle 2">
            <a:extLst>
              <a:ext uri="{FF2B5EF4-FFF2-40B4-BE49-F238E27FC236}">
                <a16:creationId xmlns:a16="http://schemas.microsoft.com/office/drawing/2014/main" id="{340CDC3C-FEF2-2F8A-07CD-893E5F7253E7}"/>
              </a:ext>
            </a:extLst>
          </p:cNvPr>
          <p:cNvSpPr>
            <a:spLocks noGrp="1" noChangeArrowheads="1"/>
          </p:cNvSpPr>
          <p:nvPr>
            <p:ph idx="1"/>
          </p:nvPr>
        </p:nvSpPr>
        <p:spPr bwMode="auto">
          <a:xfrm>
            <a:off x="838200" y="1445230"/>
            <a:ext cx="10374956" cy="265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fontAlgn="base">
              <a:lnSpc>
                <a:spcPct val="80000"/>
              </a:lnSpc>
              <a:spcAft>
                <a:spcPct val="0"/>
              </a:spcAft>
              <a:buClrTx/>
              <a:buSzTx/>
              <a:buNone/>
              <a:tabLst/>
            </a:pPr>
            <a:r>
              <a:rPr lang="en-US" altLang="en-US" sz="2600" dirty="0">
                <a:latin typeface="Lato" panose="020F0502020204030203" pitchFamily="34" charset="0"/>
              </a:rPr>
              <a:t> </a:t>
            </a:r>
          </a:p>
          <a:p>
            <a:pPr marL="0" marR="0" lvl="0" indent="0" fontAlgn="base">
              <a:lnSpc>
                <a:spcPct val="80000"/>
              </a:lnSpc>
              <a:spcAft>
                <a:spcPct val="0"/>
              </a:spcAft>
              <a:buClrTx/>
              <a:buSzTx/>
              <a:buNone/>
              <a:tabLst/>
            </a:pPr>
            <a:r>
              <a:rPr lang="en-US" altLang="en-US" sz="2600" dirty="0">
                <a:latin typeface="Lato" panose="020F0502020204030203" pitchFamily="34" charset="0"/>
              </a:rPr>
              <a:t>What's the big deal?  </a:t>
            </a:r>
          </a:p>
          <a:p>
            <a:pPr marL="0" marR="0" lvl="0" indent="0" fontAlgn="base">
              <a:lnSpc>
                <a:spcPct val="80000"/>
              </a:lnSpc>
              <a:spcAft>
                <a:spcPct val="0"/>
              </a:spcAft>
              <a:buClrTx/>
              <a:buSzTx/>
              <a:buNone/>
              <a:tabLst/>
            </a:pPr>
            <a:r>
              <a:rPr lang="en-US" altLang="en-US" sz="2600" dirty="0">
                <a:latin typeface="Lato" panose="020F0502020204030203" pitchFamily="34" charset="0"/>
              </a:rPr>
              <a:t>Who's getting this award in MA?  </a:t>
            </a:r>
          </a:p>
          <a:p>
            <a:pPr marL="0" marR="0" lvl="0" indent="0" fontAlgn="base">
              <a:lnSpc>
                <a:spcPct val="80000"/>
              </a:lnSpc>
              <a:spcAft>
                <a:spcPct val="0"/>
              </a:spcAft>
              <a:buClrTx/>
              <a:buSzTx/>
              <a:buNone/>
              <a:tabLst/>
            </a:pPr>
            <a:r>
              <a:rPr lang="en-US" altLang="en-US" sz="2600" dirty="0">
                <a:latin typeface="Lato" panose="020F0502020204030203" pitchFamily="34" charset="0"/>
              </a:rPr>
              <a:t>Who are the people reviewing these documents?</a:t>
            </a:r>
          </a:p>
          <a:p>
            <a:pPr marL="0" marR="0" lvl="0" indent="0" fontAlgn="base">
              <a:lnSpc>
                <a:spcPct val="80000"/>
              </a:lnSpc>
              <a:spcAft>
                <a:spcPct val="0"/>
              </a:spcAft>
              <a:buClrTx/>
              <a:buSzTx/>
              <a:buNone/>
              <a:tabLst/>
            </a:pPr>
            <a:r>
              <a:rPr lang="en-US" altLang="en-US" sz="2600" dirty="0">
                <a:latin typeface="Lato" panose="020F0502020204030203" pitchFamily="34" charset="0"/>
              </a:rPr>
              <a:t>What are the award requirements? </a:t>
            </a:r>
          </a:p>
          <a:p>
            <a:pPr marL="0" marR="0" lvl="0" indent="0" fontAlgn="base">
              <a:lnSpc>
                <a:spcPct val="80000"/>
              </a:lnSpc>
              <a:spcAft>
                <a:spcPct val="0"/>
              </a:spcAft>
              <a:buClrTx/>
              <a:buSzTx/>
              <a:buNone/>
              <a:tabLst/>
            </a:pPr>
            <a:r>
              <a:rPr lang="en-US" altLang="en-US" sz="2600" dirty="0">
                <a:latin typeface="Lato" panose="020F0502020204030203" pitchFamily="34" charset="0"/>
              </a:rPr>
              <a:t>How does meeting these requirements legitimize the budget process?</a:t>
            </a:r>
          </a:p>
        </p:txBody>
      </p:sp>
      <p:sp>
        <p:nvSpPr>
          <p:cNvPr id="3" name="Slide Number Placeholder 2">
            <a:extLst>
              <a:ext uri="{FF2B5EF4-FFF2-40B4-BE49-F238E27FC236}">
                <a16:creationId xmlns:a16="http://schemas.microsoft.com/office/drawing/2014/main" id="{EDF77839-B5CE-479F-E451-D3684166D327}"/>
              </a:ext>
            </a:extLst>
          </p:cNvPr>
          <p:cNvSpPr>
            <a:spLocks noGrp="1"/>
          </p:cNvSpPr>
          <p:nvPr>
            <p:ph type="sldNum" sz="quarter" idx="12"/>
          </p:nvPr>
        </p:nvSpPr>
        <p:spPr/>
        <p:txBody>
          <a:bodyPr/>
          <a:lstStyle/>
          <a:p>
            <a:fld id="{14617999-A157-4DFC-8043-5AC5102C2F5C}" type="slidenum">
              <a:rPr lang="en-US" smtClean="0"/>
              <a:t>2</a:t>
            </a:fld>
            <a:endParaRPr lang="en-US" dirty="0"/>
          </a:p>
        </p:txBody>
      </p:sp>
    </p:spTree>
    <p:extLst>
      <p:ext uri="{BB962C8B-B14F-4D97-AF65-F5344CB8AC3E}">
        <p14:creationId xmlns:p14="http://schemas.microsoft.com/office/powerpoint/2010/main" val="24894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504776-9CDF-AAF8-06A9-5833D010D62E}"/>
              </a:ext>
            </a:extLst>
          </p:cNvPr>
          <p:cNvSpPr>
            <a:spLocks noGrp="1"/>
          </p:cNvSpPr>
          <p:nvPr>
            <p:ph type="title"/>
          </p:nvPr>
        </p:nvSpPr>
        <p:spPr/>
        <p:txBody>
          <a:bodyPr>
            <a:normAutofit fontScale="90000"/>
          </a:bodyPr>
          <a:lstStyle/>
          <a:p>
            <a:br>
              <a:rPr lang="en-US" sz="3600" b="1" dirty="0">
                <a:latin typeface="Lato" panose="020F0502020204030203" pitchFamily="34" charset="0"/>
              </a:rPr>
            </a:br>
            <a:br>
              <a:rPr lang="en-US" sz="3600" b="1" dirty="0">
                <a:latin typeface="Lato" panose="020F0502020204030203" pitchFamily="34" charset="0"/>
              </a:rPr>
            </a:br>
            <a:r>
              <a:rPr lang="en-US" sz="3600" b="1" dirty="0">
                <a:latin typeface="Lato" panose="020F0502020204030203" pitchFamily="34" charset="0"/>
              </a:rPr>
              <a:t>What is the Big Deal?</a:t>
            </a:r>
            <a:endParaRPr lang="en-US" dirty="0"/>
          </a:p>
        </p:txBody>
      </p:sp>
      <p:sp>
        <p:nvSpPr>
          <p:cNvPr id="5" name="Content Placeholder 4">
            <a:extLst>
              <a:ext uri="{FF2B5EF4-FFF2-40B4-BE49-F238E27FC236}">
                <a16:creationId xmlns:a16="http://schemas.microsoft.com/office/drawing/2014/main" id="{350C741D-B708-A77F-383C-B9E29C284CB0}"/>
              </a:ext>
            </a:extLst>
          </p:cNvPr>
          <p:cNvSpPr>
            <a:spLocks noGrp="1"/>
          </p:cNvSpPr>
          <p:nvPr>
            <p:ph idx="1"/>
          </p:nvPr>
        </p:nvSpPr>
        <p:spPr>
          <a:xfrm>
            <a:off x="838200" y="1796128"/>
            <a:ext cx="10515600" cy="4351338"/>
          </a:xfrm>
        </p:spPr>
        <p:txBody>
          <a:bodyPr>
            <a:normAutofit fontScale="77500" lnSpcReduction="20000"/>
          </a:bodyPr>
          <a:lstStyle/>
          <a:p>
            <a:pPr fontAlgn="base"/>
            <a:r>
              <a:rPr lang="en-US" b="0" i="0" dirty="0">
                <a:effectLst/>
                <a:latin typeface="Lato" panose="020F0502020204030203" pitchFamily="34" charset="0"/>
              </a:rPr>
              <a:t>GFOA established the Distinguished Budget Presentation Awards Program (Budget Awards Program) in 1984 to </a:t>
            </a:r>
          </a:p>
          <a:p>
            <a:pPr lvl="1" fontAlgn="base"/>
            <a:r>
              <a:rPr lang="en-US" b="0" i="0" dirty="0">
                <a:effectLst/>
                <a:latin typeface="Lato" panose="020F0502020204030203" pitchFamily="34" charset="0"/>
              </a:rPr>
              <a:t>encourage and assist state and local governments to prepare budget documents of the very highest quality that reflect both the guidelines established by the National Advisory Council on State and Local Budgeting and the GFOA's best practices on budgeting </a:t>
            </a:r>
          </a:p>
          <a:p>
            <a:pPr lvl="1" fontAlgn="base"/>
            <a:r>
              <a:rPr lang="en-US" b="0" i="0" dirty="0">
                <a:effectLst/>
                <a:latin typeface="Lato" panose="020F0502020204030203" pitchFamily="34" charset="0"/>
              </a:rPr>
              <a:t>and then to recognize individual governments that succeed in achieving that goal. </a:t>
            </a:r>
          </a:p>
          <a:p>
            <a:pPr fontAlgn="base"/>
            <a:r>
              <a:rPr lang="en-US" b="0" i="0" dirty="0">
                <a:effectLst/>
                <a:latin typeface="Lato" panose="020F0502020204030203" pitchFamily="34" charset="0"/>
              </a:rPr>
              <a:t>Approximately 1,800 governments, including states, cities, counties, special districts, school districts, and more have been recognized for transparency in budgeting. </a:t>
            </a:r>
          </a:p>
          <a:p>
            <a:pPr fontAlgn="base"/>
            <a:r>
              <a:rPr lang="en-US" b="0" i="0" dirty="0">
                <a:effectLst/>
                <a:latin typeface="Lato" panose="020F0502020204030203" pitchFamily="34" charset="0"/>
              </a:rPr>
              <a:t>To earn recognition, budget documents must meet program criteria and excel as a </a:t>
            </a:r>
          </a:p>
          <a:p>
            <a:pPr lvl="1" fontAlgn="base"/>
            <a:r>
              <a:rPr lang="en-US" b="0" i="0" dirty="0">
                <a:effectLst/>
                <a:latin typeface="Lato" panose="020F0502020204030203" pitchFamily="34" charset="0"/>
              </a:rPr>
              <a:t>policy document (P)</a:t>
            </a:r>
            <a:endParaRPr lang="en-US" dirty="0">
              <a:latin typeface="Lato" panose="020F0502020204030203" pitchFamily="34" charset="0"/>
            </a:endParaRPr>
          </a:p>
          <a:p>
            <a:pPr lvl="1" fontAlgn="base"/>
            <a:r>
              <a:rPr lang="en-US" b="0" i="0" dirty="0">
                <a:effectLst/>
                <a:latin typeface="Lato" panose="020F0502020204030203" pitchFamily="34" charset="0"/>
              </a:rPr>
              <a:t>financial plan (F)</a:t>
            </a:r>
            <a:endParaRPr lang="en-US" dirty="0">
              <a:latin typeface="Lato" panose="020F0502020204030203" pitchFamily="34" charset="0"/>
            </a:endParaRPr>
          </a:p>
          <a:p>
            <a:pPr lvl="1" fontAlgn="base"/>
            <a:r>
              <a:rPr lang="en-US" b="0" i="0" dirty="0">
                <a:effectLst/>
                <a:latin typeface="Lato" panose="020F0502020204030203" pitchFamily="34" charset="0"/>
              </a:rPr>
              <a:t>operations guide (O)</a:t>
            </a:r>
            <a:endParaRPr lang="en-US" dirty="0">
              <a:latin typeface="Lato" panose="020F0502020204030203" pitchFamily="34" charset="0"/>
            </a:endParaRPr>
          </a:p>
          <a:p>
            <a:pPr lvl="1" fontAlgn="base"/>
            <a:r>
              <a:rPr lang="en-US" b="0" i="0" dirty="0">
                <a:effectLst/>
                <a:latin typeface="Lato" panose="020F0502020204030203" pitchFamily="34" charset="0"/>
              </a:rPr>
              <a:t>communication tool (C).</a:t>
            </a:r>
          </a:p>
          <a:p>
            <a:pPr marL="0" indent="0">
              <a:buNone/>
            </a:pPr>
            <a:endParaRPr lang="en-US" dirty="0"/>
          </a:p>
        </p:txBody>
      </p:sp>
      <p:sp>
        <p:nvSpPr>
          <p:cNvPr id="2" name="Slide Number Placeholder 1">
            <a:extLst>
              <a:ext uri="{FF2B5EF4-FFF2-40B4-BE49-F238E27FC236}">
                <a16:creationId xmlns:a16="http://schemas.microsoft.com/office/drawing/2014/main" id="{40818B7F-F636-A515-73F0-8836BFBDD75D}"/>
              </a:ext>
            </a:extLst>
          </p:cNvPr>
          <p:cNvSpPr>
            <a:spLocks noGrp="1"/>
          </p:cNvSpPr>
          <p:nvPr>
            <p:ph type="sldNum" sz="quarter" idx="12"/>
          </p:nvPr>
        </p:nvSpPr>
        <p:spPr/>
        <p:txBody>
          <a:bodyPr/>
          <a:lstStyle/>
          <a:p>
            <a:fld id="{14617999-A157-4DFC-8043-5AC5102C2F5C}" type="slidenum">
              <a:rPr lang="en-US" smtClean="0"/>
              <a:t>3</a:t>
            </a:fld>
            <a:endParaRPr lang="en-US" dirty="0"/>
          </a:p>
        </p:txBody>
      </p:sp>
    </p:spTree>
    <p:extLst>
      <p:ext uri="{BB962C8B-B14F-4D97-AF65-F5344CB8AC3E}">
        <p14:creationId xmlns:p14="http://schemas.microsoft.com/office/powerpoint/2010/main" val="111774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1927A5-D0A8-6A66-8C12-805C4FF14E9D}"/>
              </a:ext>
            </a:extLst>
          </p:cNvPr>
          <p:cNvSpPr>
            <a:spLocks noGrp="1"/>
          </p:cNvSpPr>
          <p:nvPr>
            <p:ph type="sldNum" sz="quarter" idx="12"/>
          </p:nvPr>
        </p:nvSpPr>
        <p:spPr/>
        <p:txBody>
          <a:bodyPr/>
          <a:lstStyle/>
          <a:p>
            <a:fld id="{14617999-A157-4DFC-8043-5AC5102C2F5C}" type="slidenum">
              <a:rPr lang="en-US" smtClean="0"/>
              <a:t>4</a:t>
            </a:fld>
            <a:endParaRPr lang="en-US" dirty="0"/>
          </a:p>
        </p:txBody>
      </p:sp>
      <p:sp>
        <p:nvSpPr>
          <p:cNvPr id="20" name="TextBox 19">
            <a:extLst>
              <a:ext uri="{FF2B5EF4-FFF2-40B4-BE49-F238E27FC236}">
                <a16:creationId xmlns:a16="http://schemas.microsoft.com/office/drawing/2014/main" id="{7FDCBAEA-80C0-3B6D-C089-34B144E62D8F}"/>
              </a:ext>
            </a:extLst>
          </p:cNvPr>
          <p:cNvSpPr txBox="1"/>
          <p:nvPr/>
        </p:nvSpPr>
        <p:spPr>
          <a:xfrm>
            <a:off x="3048000" y="375431"/>
            <a:ext cx="6096000" cy="6647974"/>
          </a:xfrm>
          <a:prstGeom prst="rect">
            <a:avLst/>
          </a:prstGeom>
          <a:noFill/>
        </p:spPr>
        <p:txBody>
          <a:bodyPr wrap="square">
            <a:spAutoFit/>
          </a:bodyPr>
          <a:lstStyle/>
          <a:p>
            <a:endParaRPr lang="en-US" dirty="0"/>
          </a:p>
          <a:p>
            <a:pPr algn="ctr"/>
            <a:r>
              <a:rPr lang="en-US" dirty="0"/>
              <a:t>GFOA DISTINGUISHED BUDGET AWARD</a:t>
            </a:r>
          </a:p>
          <a:p>
            <a:endParaRPr lang="en-US" sz="1600" dirty="0"/>
          </a:p>
          <a:p>
            <a:endParaRPr lang="en-US" dirty="0"/>
          </a:p>
          <a:p>
            <a:pPr algn="ctr"/>
            <a:r>
              <a:rPr lang="en-US" dirty="0"/>
              <a:t>GOVERNMENT FINANCE OFFICERS ASSOCIATION</a:t>
            </a:r>
          </a:p>
          <a:p>
            <a:pPr algn="ctr"/>
            <a:r>
              <a:rPr lang="en-US" sz="2400" i="1" dirty="0"/>
              <a:t>Distinguished</a:t>
            </a:r>
          </a:p>
          <a:p>
            <a:pPr algn="ctr"/>
            <a:r>
              <a:rPr lang="en-US" sz="2400" i="1" dirty="0"/>
              <a:t>Budget Presentation</a:t>
            </a:r>
          </a:p>
          <a:p>
            <a:pPr algn="ctr"/>
            <a:r>
              <a:rPr lang="en-US" sz="2400" i="1" dirty="0"/>
              <a:t>Award</a:t>
            </a:r>
          </a:p>
          <a:p>
            <a:endParaRPr lang="en-US" dirty="0"/>
          </a:p>
          <a:p>
            <a:endParaRPr lang="en-US" dirty="0"/>
          </a:p>
          <a:p>
            <a:pPr algn="ctr"/>
            <a:r>
              <a:rPr lang="en-US" sz="1400" dirty="0"/>
              <a:t>PRESENTED TO</a:t>
            </a:r>
          </a:p>
          <a:p>
            <a:endParaRPr lang="en-US" dirty="0"/>
          </a:p>
          <a:p>
            <a:endParaRPr lang="en-US" dirty="0"/>
          </a:p>
          <a:p>
            <a:pPr algn="ctr"/>
            <a:r>
              <a:rPr lang="en-US" dirty="0"/>
              <a:t>City of Brockton</a:t>
            </a:r>
          </a:p>
          <a:p>
            <a:pPr algn="ctr"/>
            <a:r>
              <a:rPr lang="en-US" dirty="0"/>
              <a:t>Massachusetts</a:t>
            </a:r>
          </a:p>
          <a:p>
            <a:pPr algn="ctr"/>
            <a:endParaRPr lang="en-US" dirty="0"/>
          </a:p>
          <a:p>
            <a:pPr algn="ctr"/>
            <a:r>
              <a:rPr lang="en-US" dirty="0"/>
              <a:t>For the Fiscal Year Beginning</a:t>
            </a:r>
          </a:p>
          <a:p>
            <a:pPr algn="ctr"/>
            <a:r>
              <a:rPr lang="en-US" dirty="0"/>
              <a:t>July 01, 2022</a:t>
            </a:r>
          </a:p>
          <a:p>
            <a:endParaRPr lang="en-US" dirty="0"/>
          </a:p>
          <a:p>
            <a:endParaRPr lang="en-US" dirty="0"/>
          </a:p>
          <a:p>
            <a:endParaRPr lang="en-US" dirty="0"/>
          </a:p>
          <a:p>
            <a:pPr algn="ctr"/>
            <a:r>
              <a:rPr lang="en-US" dirty="0"/>
              <a:t>Christoper P. Morrill</a:t>
            </a:r>
          </a:p>
          <a:p>
            <a:pPr algn="ctr"/>
            <a:r>
              <a:rPr lang="en-US"/>
              <a:t>Executive Director</a:t>
            </a:r>
            <a:endParaRPr lang="en-US" dirty="0"/>
          </a:p>
        </p:txBody>
      </p:sp>
    </p:spTree>
    <p:extLst>
      <p:ext uri="{BB962C8B-B14F-4D97-AF65-F5344CB8AC3E}">
        <p14:creationId xmlns:p14="http://schemas.microsoft.com/office/powerpoint/2010/main" val="219666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C442-CC2D-78BE-702E-EB79608D992A}"/>
              </a:ext>
            </a:extLst>
          </p:cNvPr>
          <p:cNvSpPr>
            <a:spLocks noGrp="1"/>
          </p:cNvSpPr>
          <p:nvPr>
            <p:ph type="title"/>
          </p:nvPr>
        </p:nvSpPr>
        <p:spPr/>
        <p:txBody>
          <a:bodyPr/>
          <a:lstStyle/>
          <a:p>
            <a:r>
              <a:rPr lang="en-US" dirty="0"/>
              <a:t>Who are the MA Recipients?</a:t>
            </a:r>
          </a:p>
        </p:txBody>
      </p:sp>
      <p:sp>
        <p:nvSpPr>
          <p:cNvPr id="3" name="Content Placeholder 2">
            <a:extLst>
              <a:ext uri="{FF2B5EF4-FFF2-40B4-BE49-F238E27FC236}">
                <a16:creationId xmlns:a16="http://schemas.microsoft.com/office/drawing/2014/main" id="{CE863E9E-7489-EBA9-9AAB-E5D38B50E262}"/>
              </a:ext>
            </a:extLst>
          </p:cNvPr>
          <p:cNvSpPr>
            <a:spLocks noGrp="1"/>
          </p:cNvSpPr>
          <p:nvPr>
            <p:ph idx="1"/>
          </p:nvPr>
        </p:nvSpPr>
        <p:spPr/>
        <p:txBody>
          <a:bodyPr/>
          <a:lstStyle/>
          <a:p>
            <a:pPr marL="0" indent="0">
              <a:buNone/>
            </a:pPr>
            <a:endParaRPr lang="en-US" dirty="0"/>
          </a:p>
        </p:txBody>
      </p:sp>
      <p:graphicFrame>
        <p:nvGraphicFramePr>
          <p:cNvPr id="4" name="Object 3">
            <a:extLst>
              <a:ext uri="{FF2B5EF4-FFF2-40B4-BE49-F238E27FC236}">
                <a16:creationId xmlns:a16="http://schemas.microsoft.com/office/drawing/2014/main" id="{5C514845-47D1-38DF-FFDD-B7D78E17410E}"/>
              </a:ext>
            </a:extLst>
          </p:cNvPr>
          <p:cNvGraphicFramePr>
            <a:graphicFrameLocks noChangeAspect="1"/>
          </p:cNvGraphicFramePr>
          <p:nvPr>
            <p:extLst>
              <p:ext uri="{D42A27DB-BD31-4B8C-83A1-F6EECF244321}">
                <p14:modId xmlns:p14="http://schemas.microsoft.com/office/powerpoint/2010/main" val="2703802128"/>
              </p:ext>
            </p:extLst>
          </p:nvPr>
        </p:nvGraphicFramePr>
        <p:xfrm>
          <a:off x="838200" y="1870075"/>
          <a:ext cx="10515600" cy="4351338"/>
        </p:xfrm>
        <a:graphic>
          <a:graphicData uri="http://schemas.openxmlformats.org/presentationml/2006/ole">
            <mc:AlternateContent xmlns:mc="http://schemas.openxmlformats.org/markup-compatibility/2006">
              <mc:Choice xmlns:v="urn:schemas-microsoft-com:vml" Requires="v">
                <p:oleObj name="Worksheet" r:id="rId2" imgW="4953071" imgH="3116643" progId="Excel.Sheet.12">
                  <p:embed/>
                </p:oleObj>
              </mc:Choice>
              <mc:Fallback>
                <p:oleObj name="Worksheet" r:id="rId2" imgW="4953071" imgH="3116643" progId="Excel.Sheet.12">
                  <p:embed/>
                  <p:pic>
                    <p:nvPicPr>
                      <p:cNvPr id="0" name=""/>
                      <p:cNvPicPr/>
                      <p:nvPr/>
                    </p:nvPicPr>
                    <p:blipFill>
                      <a:blip r:embed="rId3"/>
                      <a:stretch>
                        <a:fillRect/>
                      </a:stretch>
                    </p:blipFill>
                    <p:spPr>
                      <a:xfrm>
                        <a:off x="838200" y="1870075"/>
                        <a:ext cx="10515600" cy="4351338"/>
                      </a:xfrm>
                      <a:prstGeom prst="rect">
                        <a:avLst/>
                      </a:prstGeom>
                    </p:spPr>
                  </p:pic>
                </p:oleObj>
              </mc:Fallback>
            </mc:AlternateContent>
          </a:graphicData>
        </a:graphic>
      </p:graphicFrame>
      <p:sp>
        <p:nvSpPr>
          <p:cNvPr id="5" name="Slide Number Placeholder 4">
            <a:extLst>
              <a:ext uri="{FF2B5EF4-FFF2-40B4-BE49-F238E27FC236}">
                <a16:creationId xmlns:a16="http://schemas.microsoft.com/office/drawing/2014/main" id="{9E7130E4-DBDB-49DA-EDA8-746203FF2AEB}"/>
              </a:ext>
            </a:extLst>
          </p:cNvPr>
          <p:cNvSpPr>
            <a:spLocks noGrp="1"/>
          </p:cNvSpPr>
          <p:nvPr>
            <p:ph type="sldNum" sz="quarter" idx="12"/>
          </p:nvPr>
        </p:nvSpPr>
        <p:spPr/>
        <p:txBody>
          <a:bodyPr/>
          <a:lstStyle/>
          <a:p>
            <a:fld id="{14617999-A157-4DFC-8043-5AC5102C2F5C}" type="slidenum">
              <a:rPr lang="en-US" smtClean="0"/>
              <a:t>5</a:t>
            </a:fld>
            <a:endParaRPr lang="en-US" dirty="0"/>
          </a:p>
        </p:txBody>
      </p:sp>
    </p:spTree>
    <p:extLst>
      <p:ext uri="{BB962C8B-B14F-4D97-AF65-F5344CB8AC3E}">
        <p14:creationId xmlns:p14="http://schemas.microsoft.com/office/powerpoint/2010/main" val="4051580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504776-9CDF-AAF8-06A9-5833D010D62E}"/>
              </a:ext>
            </a:extLst>
          </p:cNvPr>
          <p:cNvSpPr>
            <a:spLocks noGrp="1"/>
          </p:cNvSpPr>
          <p:nvPr>
            <p:ph type="title"/>
          </p:nvPr>
        </p:nvSpPr>
        <p:spPr/>
        <p:txBody>
          <a:bodyPr>
            <a:normAutofit fontScale="90000"/>
          </a:bodyPr>
          <a:lstStyle/>
          <a:p>
            <a:br>
              <a:rPr lang="en-US" sz="3600" b="1" dirty="0">
                <a:latin typeface="Lato" panose="020F0502020204030203" pitchFamily="34" charset="0"/>
              </a:rPr>
            </a:br>
            <a:br>
              <a:rPr lang="en-US" sz="3600" b="1" dirty="0">
                <a:latin typeface="Lato" panose="020F0502020204030203" pitchFamily="34" charset="0"/>
              </a:rPr>
            </a:br>
            <a:r>
              <a:rPr lang="en-US" sz="3600" b="1" dirty="0">
                <a:latin typeface="Lato" panose="020F0502020204030203" pitchFamily="34" charset="0"/>
              </a:rPr>
              <a:t>What are the criteria?</a:t>
            </a:r>
            <a:br>
              <a:rPr lang="en-US" b="1" i="0" dirty="0">
                <a:effectLst/>
                <a:latin typeface="Lato" panose="020F0502020204030203" pitchFamily="34" charset="0"/>
              </a:rPr>
            </a:br>
            <a:endParaRPr lang="en-US" dirty="0"/>
          </a:p>
        </p:txBody>
      </p:sp>
      <p:sp>
        <p:nvSpPr>
          <p:cNvPr id="5" name="Content Placeholder 4">
            <a:extLst>
              <a:ext uri="{FF2B5EF4-FFF2-40B4-BE49-F238E27FC236}">
                <a16:creationId xmlns:a16="http://schemas.microsoft.com/office/drawing/2014/main" id="{350C741D-B708-A77F-383C-B9E29C284CB0}"/>
              </a:ext>
            </a:extLst>
          </p:cNvPr>
          <p:cNvSpPr>
            <a:spLocks noGrp="1"/>
          </p:cNvSpPr>
          <p:nvPr>
            <p:ph idx="1"/>
          </p:nvPr>
        </p:nvSpPr>
        <p:spPr>
          <a:xfrm>
            <a:off x="838200" y="1796128"/>
            <a:ext cx="10515600" cy="4351338"/>
          </a:xfrm>
        </p:spPr>
        <p:txBody>
          <a:bodyPr>
            <a:normAutofit lnSpcReduction="10000"/>
          </a:bodyPr>
          <a:lstStyle/>
          <a:p>
            <a:pPr fontAlgn="base"/>
            <a:r>
              <a:rPr lang="en-US" b="0" i="0" dirty="0">
                <a:effectLst/>
                <a:latin typeface="Lato" panose="020F0502020204030203" pitchFamily="34" charset="0"/>
              </a:rPr>
              <a:t>To earn recognition, budget documents must meet program criteria and excel as a </a:t>
            </a:r>
          </a:p>
          <a:p>
            <a:pPr lvl="1" fontAlgn="base"/>
            <a:r>
              <a:rPr lang="en-US" dirty="0">
                <a:latin typeface="Lato" panose="020F0502020204030203" pitchFamily="34" charset="0"/>
              </a:rPr>
              <a:t>P</a:t>
            </a:r>
            <a:r>
              <a:rPr lang="en-US" b="0" i="0" dirty="0">
                <a:effectLst/>
                <a:latin typeface="Lato" panose="020F0502020204030203" pitchFamily="34" charset="0"/>
              </a:rPr>
              <a:t>olicy document (P) – 	3 Criteria</a:t>
            </a:r>
            <a:endParaRPr lang="en-US" dirty="0">
              <a:latin typeface="Lato" panose="020F0502020204030203" pitchFamily="34" charset="0"/>
            </a:endParaRPr>
          </a:p>
          <a:p>
            <a:pPr lvl="1" fontAlgn="base"/>
            <a:r>
              <a:rPr lang="en-US" dirty="0">
                <a:latin typeface="Lato" panose="020F0502020204030203" pitchFamily="34" charset="0"/>
              </a:rPr>
              <a:t>F</a:t>
            </a:r>
            <a:r>
              <a:rPr lang="en-US" b="0" i="0" dirty="0">
                <a:effectLst/>
                <a:latin typeface="Lato" panose="020F0502020204030203" pitchFamily="34" charset="0"/>
              </a:rPr>
              <a:t>inancial plan (F) – 		9 Criteria</a:t>
            </a:r>
            <a:endParaRPr lang="en-US" dirty="0">
              <a:latin typeface="Lato" panose="020F0502020204030203" pitchFamily="34" charset="0"/>
            </a:endParaRPr>
          </a:p>
          <a:p>
            <a:pPr lvl="1" fontAlgn="base"/>
            <a:r>
              <a:rPr lang="en-US" dirty="0">
                <a:latin typeface="Lato" panose="020F0502020204030203" pitchFamily="34" charset="0"/>
              </a:rPr>
              <a:t>O</a:t>
            </a:r>
            <a:r>
              <a:rPr lang="en-US" b="0" i="0" dirty="0">
                <a:effectLst/>
                <a:latin typeface="Lato" panose="020F0502020204030203" pitchFamily="34" charset="0"/>
              </a:rPr>
              <a:t>perations guide (O) – 	6 Criteria</a:t>
            </a:r>
            <a:endParaRPr lang="en-US" dirty="0">
              <a:latin typeface="Lato" panose="020F0502020204030203" pitchFamily="34" charset="0"/>
            </a:endParaRPr>
          </a:p>
          <a:p>
            <a:pPr lvl="1" fontAlgn="base"/>
            <a:r>
              <a:rPr lang="en-US" dirty="0">
                <a:latin typeface="Lato" panose="020F0502020204030203" pitchFamily="34" charset="0"/>
              </a:rPr>
              <a:t>C</a:t>
            </a:r>
            <a:r>
              <a:rPr lang="en-US" b="0" i="0" dirty="0">
                <a:effectLst/>
                <a:latin typeface="Lato" panose="020F0502020204030203" pitchFamily="34" charset="0"/>
              </a:rPr>
              <a:t>ommunication tool (C) - 	6 Criteria</a:t>
            </a:r>
          </a:p>
          <a:p>
            <a:pPr marL="457200" lvl="1" indent="0" fontAlgn="base">
              <a:buNone/>
            </a:pPr>
            <a:endParaRPr lang="en-US" dirty="0">
              <a:latin typeface="Lato" panose="020F0502020204030203" pitchFamily="34" charset="0"/>
            </a:endParaRPr>
          </a:p>
          <a:p>
            <a:pPr marL="0" indent="0" fontAlgn="base">
              <a:buNone/>
            </a:pPr>
            <a:r>
              <a:rPr lang="en-US" b="0" i="0" dirty="0">
                <a:effectLst/>
                <a:latin typeface="Lato" panose="020F0502020204030203" pitchFamily="34" charset="0"/>
              </a:rPr>
              <a:t> </a:t>
            </a:r>
            <a:r>
              <a:rPr lang="en-US" dirty="0">
                <a:latin typeface="Lato" panose="020F0502020204030203" pitchFamily="34" charset="0"/>
              </a:rPr>
              <a:t>A total of 24 criteria</a:t>
            </a:r>
          </a:p>
          <a:p>
            <a:pPr fontAlgn="base"/>
            <a:r>
              <a:rPr lang="en-US" b="0" i="0" dirty="0">
                <a:effectLst/>
                <a:latin typeface="Lato" panose="020F0502020204030203" pitchFamily="34" charset="0"/>
              </a:rPr>
              <a:t>14 </a:t>
            </a:r>
            <a:r>
              <a:rPr lang="en-US" dirty="0">
                <a:latin typeface="Lato" panose="020F0502020204030203" pitchFamily="34" charset="0"/>
              </a:rPr>
              <a:t>M</a:t>
            </a:r>
            <a:r>
              <a:rPr lang="en-US" b="0" i="0" dirty="0">
                <a:effectLst/>
                <a:latin typeface="Lato" panose="020F0502020204030203" pitchFamily="34" charset="0"/>
              </a:rPr>
              <a:t>andatory</a:t>
            </a:r>
          </a:p>
          <a:p>
            <a:pPr fontAlgn="base"/>
            <a:r>
              <a:rPr lang="en-US" dirty="0">
                <a:latin typeface="Lato" panose="020F0502020204030203" pitchFamily="34" charset="0"/>
              </a:rPr>
              <a:t>10 Non Mandatory</a:t>
            </a:r>
            <a:endParaRPr lang="en-US" b="0" i="0" dirty="0">
              <a:effectLst/>
              <a:latin typeface="Lato" panose="020F0502020204030203" pitchFamily="34" charset="0"/>
            </a:endParaRPr>
          </a:p>
          <a:p>
            <a:pPr marL="0" indent="0">
              <a:buNone/>
            </a:pPr>
            <a:endParaRPr lang="en-US" dirty="0"/>
          </a:p>
        </p:txBody>
      </p:sp>
      <p:sp>
        <p:nvSpPr>
          <p:cNvPr id="2" name="Slide Number Placeholder 1">
            <a:extLst>
              <a:ext uri="{FF2B5EF4-FFF2-40B4-BE49-F238E27FC236}">
                <a16:creationId xmlns:a16="http://schemas.microsoft.com/office/drawing/2014/main" id="{40818B7F-F636-A515-73F0-8836BFBDD75D}"/>
              </a:ext>
            </a:extLst>
          </p:cNvPr>
          <p:cNvSpPr>
            <a:spLocks noGrp="1"/>
          </p:cNvSpPr>
          <p:nvPr>
            <p:ph type="sldNum" sz="quarter" idx="12"/>
          </p:nvPr>
        </p:nvSpPr>
        <p:spPr/>
        <p:txBody>
          <a:bodyPr/>
          <a:lstStyle/>
          <a:p>
            <a:fld id="{14617999-A157-4DFC-8043-5AC5102C2F5C}" type="slidenum">
              <a:rPr lang="en-US" smtClean="0"/>
              <a:t>6</a:t>
            </a:fld>
            <a:endParaRPr lang="en-US" dirty="0"/>
          </a:p>
        </p:txBody>
      </p:sp>
    </p:spTree>
    <p:extLst>
      <p:ext uri="{BB962C8B-B14F-4D97-AF65-F5344CB8AC3E}">
        <p14:creationId xmlns:p14="http://schemas.microsoft.com/office/powerpoint/2010/main" val="3237267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504776-9CDF-AAF8-06A9-5833D010D62E}"/>
              </a:ext>
            </a:extLst>
          </p:cNvPr>
          <p:cNvSpPr>
            <a:spLocks noGrp="1"/>
          </p:cNvSpPr>
          <p:nvPr>
            <p:ph type="title"/>
          </p:nvPr>
        </p:nvSpPr>
        <p:spPr/>
        <p:txBody>
          <a:bodyPr>
            <a:normAutofit/>
          </a:bodyPr>
          <a:lstStyle/>
          <a:p>
            <a:br>
              <a:rPr lang="en-US" sz="3600" b="1" dirty="0">
                <a:latin typeface="Lato" panose="020F0502020204030203" pitchFamily="34" charset="0"/>
              </a:rPr>
            </a:br>
            <a:r>
              <a:rPr lang="en-US" sz="3600" b="1" dirty="0">
                <a:latin typeface="Lato" panose="020F0502020204030203" pitchFamily="34" charset="0"/>
              </a:rPr>
              <a:t> What </a:t>
            </a:r>
            <a:r>
              <a:rPr lang="en-US" sz="3600" b="1" i="0" dirty="0">
                <a:effectLst/>
                <a:latin typeface="Lato" panose="020F0502020204030203" pitchFamily="34" charset="0"/>
              </a:rPr>
              <a:t>are the criteria?</a:t>
            </a:r>
            <a:endParaRPr lang="en-US" dirty="0"/>
          </a:p>
        </p:txBody>
      </p:sp>
      <p:sp>
        <p:nvSpPr>
          <p:cNvPr id="5" name="Content Placeholder 4">
            <a:extLst>
              <a:ext uri="{FF2B5EF4-FFF2-40B4-BE49-F238E27FC236}">
                <a16:creationId xmlns:a16="http://schemas.microsoft.com/office/drawing/2014/main" id="{350C741D-B708-A77F-383C-B9E29C284CB0}"/>
              </a:ext>
            </a:extLst>
          </p:cNvPr>
          <p:cNvSpPr>
            <a:spLocks noGrp="1"/>
          </p:cNvSpPr>
          <p:nvPr>
            <p:ph idx="1"/>
          </p:nvPr>
        </p:nvSpPr>
        <p:spPr>
          <a:xfrm>
            <a:off x="838200" y="1796128"/>
            <a:ext cx="10515600" cy="4351338"/>
          </a:xfrm>
        </p:spPr>
        <p:txBody>
          <a:bodyPr>
            <a:normAutofit/>
          </a:bodyPr>
          <a:lstStyle/>
          <a:p>
            <a:pPr marL="0" indent="0">
              <a:buNone/>
            </a:pPr>
            <a:r>
              <a:rPr lang="en-US" sz="1800" dirty="0">
                <a:effectLst/>
                <a:latin typeface="Times New Roman" panose="02020603050405020304" pitchFamily="18" charset="0"/>
                <a:ea typeface="Times New Roman" panose="02020603050405020304" pitchFamily="18" charset="0"/>
              </a:rPr>
              <a:t>#C1.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Include a table of contents that makes it simple to locate information.</a:t>
            </a:r>
          </a:p>
          <a:p>
            <a:pPr marL="0" indent="0">
              <a:buNone/>
            </a:pPr>
            <a:r>
              <a:rPr lang="en-US" sz="1800" dirty="0">
                <a:effectLst/>
                <a:latin typeface="Times New Roman" panose="02020603050405020304" pitchFamily="18" charset="0"/>
                <a:ea typeface="Times New Roman" panose="02020603050405020304" pitchFamily="18" charset="0"/>
              </a:rPr>
              <a:t>#P1.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Provide a coherent statement of organization-wide, strategic goals and strategies that address long-term concerns and issues.</a:t>
            </a:r>
          </a:p>
          <a:p>
            <a:pPr marL="0" indent="0">
              <a:buNone/>
            </a:pPr>
            <a:r>
              <a:rPr lang="en-US" sz="1800" dirty="0">
                <a:effectLst/>
                <a:latin typeface="Times New Roman" panose="02020603050405020304" pitchFamily="18" charset="0"/>
                <a:ea typeface="Times New Roman" panose="02020603050405020304" pitchFamily="18" charset="0"/>
              </a:rPr>
              <a:t>#P2. </a:t>
            </a:r>
            <a:r>
              <a:rPr lang="en-US" sz="1800" i="1" dirty="0">
                <a:effectLst/>
                <a:latin typeface="Times New Roman" panose="02020603050405020304" pitchFamily="18" charset="0"/>
                <a:ea typeface="Times New Roman" panose="02020603050405020304" pitchFamily="18" charset="0"/>
              </a:rPr>
              <a:t>Mandatory</a:t>
            </a:r>
            <a:r>
              <a:rPr lang="en-US" sz="1800" dirty="0">
                <a:effectLst/>
                <a:latin typeface="Times New Roman" panose="02020603050405020304" pitchFamily="18" charset="0"/>
                <a:ea typeface="Times New Roman" panose="02020603050405020304" pitchFamily="18" charset="0"/>
              </a:rPr>
              <a:t>: Provide a budget message that articulates priorities and issues for the upcoming year. The message should describe significant changes in priorities from the current year and explain the factors that led to those changes. The message may take one of several forms </a:t>
            </a:r>
            <a:r>
              <a:rPr lang="en-US" sz="1800" i="1" dirty="0">
                <a:effectLst/>
                <a:latin typeface="Times New Roman" panose="02020603050405020304" pitchFamily="18" charset="0"/>
                <a:ea typeface="Times New Roman" panose="02020603050405020304" pitchFamily="18" charset="0"/>
              </a:rPr>
              <a:t>(e.g., transmittal letter, budget summary section)</a:t>
            </a:r>
            <a:r>
              <a:rPr lang="en-US" sz="1800" dirty="0">
                <a:effectLst/>
                <a:latin typeface="Times New Roman" panose="02020603050405020304" pitchFamily="18" charset="0"/>
                <a:ea typeface="Times New Roman" panose="02020603050405020304" pitchFamily="18" charset="0"/>
              </a:rPr>
              <a:t>.</a:t>
            </a:r>
          </a:p>
          <a:p>
            <a:pPr marL="0" indent="0">
              <a:buNone/>
            </a:pPr>
            <a:r>
              <a:rPr lang="en-US" sz="1800" dirty="0">
                <a:effectLst/>
                <a:latin typeface="Times New Roman" panose="02020603050405020304" pitchFamily="18" charset="0"/>
                <a:ea typeface="Times New Roman" panose="02020603050405020304" pitchFamily="18" charset="0"/>
              </a:rPr>
              <a:t>#C2. </a:t>
            </a:r>
            <a:r>
              <a:rPr lang="en-US" sz="1800" i="1" dirty="0">
                <a:effectLst/>
                <a:latin typeface="Times New Roman" panose="02020603050405020304" pitchFamily="18" charset="0"/>
                <a:ea typeface="Times New Roman" panose="02020603050405020304" pitchFamily="18" charset="0"/>
              </a:rPr>
              <a:t>Mandatory</a:t>
            </a:r>
            <a:r>
              <a:rPr lang="en-US" sz="1800" dirty="0">
                <a:effectLst/>
                <a:latin typeface="Times New Roman" panose="02020603050405020304" pitchFamily="18" charset="0"/>
                <a:ea typeface="Times New Roman" panose="02020603050405020304" pitchFamily="18" charset="0"/>
              </a:rPr>
              <a:t>: An overview of significant budgetary items and trends should be provided. The overview should be presented within the budget as a separate section </a:t>
            </a:r>
            <a:r>
              <a:rPr lang="en-US" sz="1800" i="1" dirty="0">
                <a:effectLst/>
                <a:latin typeface="Times New Roman" panose="02020603050405020304" pitchFamily="18" charset="0"/>
                <a:ea typeface="Times New Roman" panose="02020603050405020304" pitchFamily="18" charset="0"/>
              </a:rPr>
              <a:t>(e.g., budget-in brief) </a:t>
            </a:r>
            <a:r>
              <a:rPr lang="en-US" sz="1800" dirty="0">
                <a:effectLst/>
                <a:latin typeface="Times New Roman" panose="02020603050405020304" pitchFamily="18" charset="0"/>
                <a:ea typeface="Times New Roman" panose="02020603050405020304" pitchFamily="18" charset="0"/>
              </a:rPr>
              <a:t>or integrated within the transmittal letter.</a:t>
            </a:r>
          </a:p>
          <a:p>
            <a:pPr marL="0" indent="0">
              <a:buNone/>
            </a:pPr>
            <a:r>
              <a:rPr lang="en-US" sz="1800" dirty="0">
                <a:effectLst/>
                <a:latin typeface="Times New Roman" panose="02020603050405020304" pitchFamily="18" charset="0"/>
                <a:ea typeface="Times New Roman" panose="02020603050405020304" pitchFamily="18" charset="0"/>
              </a:rPr>
              <a:t>#O1.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Provide an organization chart for the entire entity.</a:t>
            </a:r>
          </a:p>
          <a:p>
            <a:pPr marL="0" indent="0">
              <a:spcBef>
                <a:spcPts val="0"/>
              </a:spcBef>
              <a:buNone/>
            </a:pPr>
            <a:endParaRPr lang="en-US" sz="1800" dirty="0">
              <a:effectLst/>
              <a:latin typeface="Times New Roman" panose="02020603050405020304" pitchFamily="18" charset="0"/>
              <a:ea typeface="Times New Roman" panose="02020603050405020304" pitchFamily="18" charset="0"/>
            </a:endParaRPr>
          </a:p>
          <a:p>
            <a:pPr marL="0" indent="0">
              <a:spcBef>
                <a:spcPts val="0"/>
              </a:spcBef>
              <a:buNone/>
            </a:pPr>
            <a:r>
              <a:rPr lang="en-US" sz="1800" dirty="0">
                <a:effectLst/>
                <a:latin typeface="Times New Roman" panose="02020603050405020304" pitchFamily="18" charset="0"/>
                <a:ea typeface="Times New Roman" panose="02020603050405020304" pitchFamily="18" charset="0"/>
              </a:rPr>
              <a:t>#F1. Describe all funds that are subject to appropriation.</a:t>
            </a:r>
          </a:p>
          <a:p>
            <a:pPr marL="0" indent="0">
              <a:spcBef>
                <a:spcPts val="0"/>
              </a:spcBef>
              <a:buNone/>
            </a:pPr>
            <a:endParaRPr lang="en-US" sz="1800" dirty="0">
              <a:latin typeface="Times New Roman" panose="02020603050405020304" pitchFamily="18" charset="0"/>
              <a:ea typeface="Times New Roman" panose="02020603050405020304" pitchFamily="18" charset="0"/>
            </a:endParaRPr>
          </a:p>
          <a:p>
            <a:pPr marL="0" indent="0">
              <a:spcBef>
                <a:spcPts val="0"/>
              </a:spcBef>
              <a:buNone/>
            </a:pPr>
            <a:r>
              <a:rPr lang="en-US" sz="1800" dirty="0">
                <a:effectLst/>
                <a:latin typeface="Times New Roman" panose="02020603050405020304" pitchFamily="18" charset="0"/>
                <a:ea typeface="Times New Roman" panose="02020603050405020304" pitchFamily="18" charset="0"/>
              </a:rPr>
              <a:t>#O2: Provide narrative, tables, schedules, or matrices to show the relationship between functional units, major funds, and nonmajor funds in the aggregate.</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indent="0">
              <a:spcBef>
                <a:spcPts val="3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2" name="Slide Number Placeholder 1">
            <a:extLst>
              <a:ext uri="{FF2B5EF4-FFF2-40B4-BE49-F238E27FC236}">
                <a16:creationId xmlns:a16="http://schemas.microsoft.com/office/drawing/2014/main" id="{40818B7F-F636-A515-73F0-8836BFBDD75D}"/>
              </a:ext>
            </a:extLst>
          </p:cNvPr>
          <p:cNvSpPr>
            <a:spLocks noGrp="1"/>
          </p:cNvSpPr>
          <p:nvPr>
            <p:ph type="sldNum" sz="quarter" idx="12"/>
          </p:nvPr>
        </p:nvSpPr>
        <p:spPr/>
        <p:txBody>
          <a:bodyPr/>
          <a:lstStyle/>
          <a:p>
            <a:fld id="{14617999-A157-4DFC-8043-5AC5102C2F5C}" type="slidenum">
              <a:rPr lang="en-US" smtClean="0"/>
              <a:t>7</a:t>
            </a:fld>
            <a:endParaRPr lang="en-US" dirty="0"/>
          </a:p>
        </p:txBody>
      </p:sp>
    </p:spTree>
    <p:extLst>
      <p:ext uri="{BB962C8B-B14F-4D97-AF65-F5344CB8AC3E}">
        <p14:creationId xmlns:p14="http://schemas.microsoft.com/office/powerpoint/2010/main" val="3568096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504776-9CDF-AAF8-06A9-5833D010D62E}"/>
              </a:ext>
            </a:extLst>
          </p:cNvPr>
          <p:cNvSpPr>
            <a:spLocks noGrp="1"/>
          </p:cNvSpPr>
          <p:nvPr>
            <p:ph type="title"/>
          </p:nvPr>
        </p:nvSpPr>
        <p:spPr/>
        <p:txBody>
          <a:bodyPr>
            <a:normAutofit/>
          </a:bodyPr>
          <a:lstStyle/>
          <a:p>
            <a:br>
              <a:rPr lang="en-US" sz="3600" b="1" dirty="0">
                <a:latin typeface="Lato" panose="020F0502020204030203" pitchFamily="34" charset="0"/>
              </a:rPr>
            </a:br>
            <a:r>
              <a:rPr lang="en-US" sz="3600" b="1" dirty="0">
                <a:latin typeface="Lato" panose="020F0502020204030203" pitchFamily="34" charset="0"/>
              </a:rPr>
              <a:t> What </a:t>
            </a:r>
            <a:r>
              <a:rPr lang="en-US" sz="3600" b="1" i="0" dirty="0">
                <a:effectLst/>
                <a:latin typeface="Lato" panose="020F0502020204030203" pitchFamily="34" charset="0"/>
              </a:rPr>
              <a:t>are the criteria?</a:t>
            </a:r>
            <a:endParaRPr lang="en-US" dirty="0"/>
          </a:p>
        </p:txBody>
      </p:sp>
      <p:sp>
        <p:nvSpPr>
          <p:cNvPr id="5" name="Content Placeholder 4">
            <a:extLst>
              <a:ext uri="{FF2B5EF4-FFF2-40B4-BE49-F238E27FC236}">
                <a16:creationId xmlns:a16="http://schemas.microsoft.com/office/drawing/2014/main" id="{350C741D-B708-A77F-383C-B9E29C284CB0}"/>
              </a:ext>
            </a:extLst>
          </p:cNvPr>
          <p:cNvSpPr>
            <a:spLocks noGrp="1"/>
          </p:cNvSpPr>
          <p:nvPr>
            <p:ph idx="1"/>
          </p:nvPr>
        </p:nvSpPr>
        <p:spPr>
          <a:xfrm>
            <a:off x="838200" y="1796128"/>
            <a:ext cx="10515600" cy="4351338"/>
          </a:xfrm>
        </p:spPr>
        <p:txBody>
          <a:bodyPr>
            <a:normAutofit/>
          </a:bodyPr>
          <a:lstStyle/>
          <a:p>
            <a:pPr marL="0" indent="0">
              <a:spcBef>
                <a:spcPts val="0"/>
              </a:spcBef>
              <a:buNone/>
            </a:pPr>
            <a:r>
              <a:rPr lang="en-US" sz="1800" dirty="0">
                <a:effectLst/>
                <a:latin typeface="Times New Roman" panose="02020603050405020304" pitchFamily="18" charset="0"/>
                <a:ea typeface="Times New Roman" panose="02020603050405020304" pitchFamily="18" charset="0"/>
              </a:rPr>
              <a:t>#F2</a:t>
            </a:r>
            <a:r>
              <a:rPr lang="en-US" sz="1800" i="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Explain the basis of budgeting for all funds, whether cash, modified accrual, or some other statutory basis.</a:t>
            </a:r>
          </a:p>
          <a:p>
            <a:pPr marL="0" indent="0">
              <a:spcBef>
                <a:spcPts val="0"/>
              </a:spcBef>
              <a:buNone/>
            </a:pPr>
            <a:endParaRPr lang="en-US" sz="1800" dirty="0">
              <a:effectLst/>
              <a:latin typeface="Times New Roman" panose="02020603050405020304" pitchFamily="18" charset="0"/>
              <a:ea typeface="Times New Roman" panose="02020603050405020304" pitchFamily="18" charset="0"/>
            </a:endParaRPr>
          </a:p>
          <a:p>
            <a:pPr marL="0" indent="0">
              <a:spcBef>
                <a:spcPts val="0"/>
              </a:spcBef>
              <a:buNone/>
            </a:pPr>
            <a:r>
              <a:rPr lang="en-US" sz="1800" dirty="0">
                <a:effectLst/>
                <a:latin typeface="Times New Roman" panose="02020603050405020304" pitchFamily="18" charset="0"/>
                <a:ea typeface="Times New Roman" panose="02020603050405020304" pitchFamily="18" charset="0"/>
              </a:rPr>
              <a:t>#P3.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Include a coherent statement of entity-wide long-term financial policies.</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#P4. </a:t>
            </a:r>
            <a:r>
              <a:rPr lang="en-US" sz="1800" i="1" dirty="0">
                <a:effectLst/>
                <a:latin typeface="Times New Roman" panose="02020603050405020304" pitchFamily="18" charset="0"/>
                <a:ea typeface="Times New Roman" panose="02020603050405020304" pitchFamily="18" charset="0"/>
              </a:rPr>
              <a:t>Mandatory</a:t>
            </a:r>
            <a:r>
              <a:rPr lang="en-US" sz="1800" dirty="0">
                <a:effectLst/>
                <a:latin typeface="Times New Roman" panose="02020603050405020304" pitchFamily="18" charset="0"/>
                <a:ea typeface="Times New Roman" panose="02020603050405020304" pitchFamily="18" charset="0"/>
              </a:rPr>
              <a:t>: Describe the process for preparing, reviewing, and adopting </a:t>
            </a:r>
            <a:r>
              <a:rPr lang="en-US" sz="1800" spc="-25" dirty="0">
                <a:effectLst/>
                <a:latin typeface="Times New Roman" panose="02020603050405020304" pitchFamily="18" charset="0"/>
                <a:ea typeface="Times New Roman" panose="02020603050405020304" pitchFamily="18" charset="0"/>
              </a:rPr>
              <a:t>the </a:t>
            </a:r>
            <a:r>
              <a:rPr lang="en-US" sz="1800" dirty="0">
                <a:effectLst/>
                <a:latin typeface="Times New Roman" panose="02020603050405020304" pitchFamily="18" charset="0"/>
                <a:ea typeface="Times New Roman" panose="02020603050405020304" pitchFamily="18" charset="0"/>
              </a:rPr>
              <a:t>budget for the coming fiscal year.  Also,  describe  the  procedures  for  amending the budget after adoption.</a:t>
            </a:r>
          </a:p>
          <a:p>
            <a:pPr marL="0" indent="0">
              <a:spcBef>
                <a:spcPts val="35"/>
              </a:spcBef>
              <a:buNone/>
            </a:pPr>
            <a:endParaRPr lang="en-US" sz="1800" dirty="0">
              <a:effectLst/>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#F3.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Present a summary of major revenues and expenditures, as well as other financing sources and uses, to provide an overview of the total resources budgeted by the organization.</a:t>
            </a:r>
          </a:p>
          <a:p>
            <a:pPr marL="0" marR="0" indent="0">
              <a:spcBef>
                <a:spcPts val="3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#F4:</a:t>
            </a:r>
            <a:r>
              <a:rPr lang="en-US" sz="1800" spc="14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Include</a:t>
            </a:r>
            <a:r>
              <a:rPr lang="en-US" sz="1800" spc="-8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summaries</a:t>
            </a:r>
            <a:r>
              <a:rPr lang="en-US" sz="1800" spc="-8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revenues</a:t>
            </a:r>
            <a:r>
              <a:rPr lang="en-US" sz="1800" spc="-8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other</a:t>
            </a:r>
            <a:r>
              <a:rPr lang="en-US" sz="1800" spc="-9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financing</a:t>
            </a:r>
            <a:r>
              <a:rPr lang="en-US" sz="1800" spc="-8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sources,</a:t>
            </a:r>
            <a:r>
              <a:rPr lang="en-US" sz="1800" spc="-8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9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expenditures and other financing uses for the prior year actual, the current year budget and/or estimated current year actual, and the proposed budget</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year.</a:t>
            </a:r>
          </a:p>
          <a:p>
            <a:pPr marL="0" marR="0" indent="0">
              <a:spcBef>
                <a:spcPts val="3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#F5.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Include projected changes in fund balance/net position for appropriated funds included in the budget</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presentation.</a:t>
            </a:r>
          </a:p>
          <a:p>
            <a:pPr marL="0" marR="0" indent="0">
              <a:spcBef>
                <a:spcPts val="3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2" name="Slide Number Placeholder 1">
            <a:extLst>
              <a:ext uri="{FF2B5EF4-FFF2-40B4-BE49-F238E27FC236}">
                <a16:creationId xmlns:a16="http://schemas.microsoft.com/office/drawing/2014/main" id="{40818B7F-F636-A515-73F0-8836BFBDD75D}"/>
              </a:ext>
            </a:extLst>
          </p:cNvPr>
          <p:cNvSpPr>
            <a:spLocks noGrp="1"/>
          </p:cNvSpPr>
          <p:nvPr>
            <p:ph type="sldNum" sz="quarter" idx="12"/>
          </p:nvPr>
        </p:nvSpPr>
        <p:spPr/>
        <p:txBody>
          <a:bodyPr/>
          <a:lstStyle/>
          <a:p>
            <a:fld id="{14617999-A157-4DFC-8043-5AC5102C2F5C}" type="slidenum">
              <a:rPr lang="en-US" smtClean="0"/>
              <a:t>8</a:t>
            </a:fld>
            <a:endParaRPr lang="en-US" dirty="0"/>
          </a:p>
        </p:txBody>
      </p:sp>
    </p:spTree>
    <p:extLst>
      <p:ext uri="{BB962C8B-B14F-4D97-AF65-F5344CB8AC3E}">
        <p14:creationId xmlns:p14="http://schemas.microsoft.com/office/powerpoint/2010/main" val="119241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504776-9CDF-AAF8-06A9-5833D010D62E}"/>
              </a:ext>
            </a:extLst>
          </p:cNvPr>
          <p:cNvSpPr>
            <a:spLocks noGrp="1"/>
          </p:cNvSpPr>
          <p:nvPr>
            <p:ph type="title"/>
          </p:nvPr>
        </p:nvSpPr>
        <p:spPr/>
        <p:txBody>
          <a:bodyPr>
            <a:normAutofit/>
          </a:bodyPr>
          <a:lstStyle/>
          <a:p>
            <a:br>
              <a:rPr lang="en-US" sz="3600" b="1" dirty="0">
                <a:latin typeface="Lato" panose="020F0502020204030203" pitchFamily="34" charset="0"/>
              </a:rPr>
            </a:br>
            <a:r>
              <a:rPr lang="en-US" sz="3600" b="1" dirty="0">
                <a:latin typeface="Lato" panose="020F0502020204030203" pitchFamily="34" charset="0"/>
              </a:rPr>
              <a:t> What </a:t>
            </a:r>
            <a:r>
              <a:rPr lang="en-US" sz="3600" b="1" i="0" dirty="0">
                <a:effectLst/>
                <a:latin typeface="Lato" panose="020F0502020204030203" pitchFamily="34" charset="0"/>
              </a:rPr>
              <a:t>are the criteria?</a:t>
            </a:r>
            <a:endParaRPr lang="en-US" dirty="0"/>
          </a:p>
        </p:txBody>
      </p:sp>
      <p:sp>
        <p:nvSpPr>
          <p:cNvPr id="5" name="Content Placeholder 4">
            <a:extLst>
              <a:ext uri="{FF2B5EF4-FFF2-40B4-BE49-F238E27FC236}">
                <a16:creationId xmlns:a16="http://schemas.microsoft.com/office/drawing/2014/main" id="{350C741D-B708-A77F-383C-B9E29C284CB0}"/>
              </a:ext>
            </a:extLst>
          </p:cNvPr>
          <p:cNvSpPr>
            <a:spLocks noGrp="1"/>
          </p:cNvSpPr>
          <p:nvPr>
            <p:ph idx="1"/>
          </p:nvPr>
        </p:nvSpPr>
        <p:spPr>
          <a:xfrm>
            <a:off x="838200" y="1796128"/>
            <a:ext cx="10515600" cy="4351338"/>
          </a:xfrm>
        </p:spPr>
        <p:txBody>
          <a:bodyPr>
            <a:normAutofit lnSpcReduction="10000"/>
          </a:bodyPr>
          <a:lstStyle/>
          <a:p>
            <a:pPr marL="0" indent="0">
              <a:spcBef>
                <a:spcPts val="35"/>
              </a:spcBef>
              <a:buNone/>
            </a:pPr>
            <a:r>
              <a:rPr lang="en-US" sz="1800" dirty="0">
                <a:effectLst/>
                <a:latin typeface="Times New Roman" panose="02020603050405020304" pitchFamily="18" charset="0"/>
                <a:ea typeface="Times New Roman" panose="02020603050405020304" pitchFamily="18" charset="0"/>
              </a:rPr>
              <a:t>#F6.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Describe major revenue sources, explain the underlying assumptions for the revenue estimates, and discuss significant revenue</a:t>
            </a:r>
            <a:r>
              <a:rPr lang="en-US" sz="1800" spc="-5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trends.</a:t>
            </a:r>
          </a:p>
          <a:p>
            <a:pPr marL="0" marR="0" indent="0">
              <a:spcBef>
                <a:spcPts val="3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#F7. Explain long-range operating financial plans and its effect upon the budget and the budget process.</a:t>
            </a:r>
          </a:p>
          <a:p>
            <a:pPr marL="0" marR="0" indent="0">
              <a:spcBef>
                <a:spcPts val="35"/>
              </a:spcBef>
              <a:spcAft>
                <a:spcPts val="0"/>
              </a:spcAft>
              <a:buNone/>
            </a:pPr>
            <a:endParaRPr lang="en-US" sz="1800" dirty="0">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#F8. </a:t>
            </a:r>
            <a:r>
              <a:rPr lang="en-US" sz="1800" i="1" dirty="0">
                <a:effectLst/>
                <a:latin typeface="Times New Roman" panose="02020603050405020304" pitchFamily="18" charset="0"/>
                <a:ea typeface="Times New Roman" panose="02020603050405020304" pitchFamily="18" charset="0"/>
              </a:rPr>
              <a:t>Mandatory</a:t>
            </a:r>
            <a:r>
              <a:rPr lang="en-US" sz="1800" dirty="0">
                <a:effectLst/>
                <a:latin typeface="Times New Roman" panose="02020603050405020304" pitchFamily="18" charset="0"/>
                <a:ea typeface="Times New Roman" panose="02020603050405020304" pitchFamily="18" charset="0"/>
              </a:rPr>
              <a:t>: Include budgeted capital expenditures, whether authorized in the operating budget or in a separate capital budget.</a:t>
            </a:r>
          </a:p>
          <a:p>
            <a:pPr marL="0" marR="0" indent="0">
              <a:spcBef>
                <a:spcPts val="3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#F9.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Include financial data on current debt obligations, describe the relationship between current debt levels and legal debt limits, and explain the effects of existing debt levels on current operations.</a:t>
            </a:r>
          </a:p>
          <a:p>
            <a:pPr marL="0" marR="0" indent="0">
              <a:spcBef>
                <a:spcPts val="35"/>
              </a:spcBef>
              <a:spcAft>
                <a:spcPts val="0"/>
              </a:spcAft>
              <a:buNone/>
            </a:pPr>
            <a:endParaRPr lang="en-US" sz="1800" dirty="0">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#O3. </a:t>
            </a:r>
            <a:r>
              <a:rPr lang="en-US" sz="1800" i="1" dirty="0">
                <a:effectLst/>
                <a:latin typeface="Times New Roman" panose="02020603050405020304" pitchFamily="18" charset="0"/>
                <a:ea typeface="Times New Roman" panose="02020603050405020304" pitchFamily="18" charset="0"/>
              </a:rPr>
              <a:t>Mandatory: </a:t>
            </a:r>
            <a:r>
              <a:rPr lang="en-US" sz="1800" dirty="0">
                <a:effectLst/>
                <a:latin typeface="Times New Roman" panose="02020603050405020304" pitchFamily="18" charset="0"/>
                <a:ea typeface="Times New Roman" panose="02020603050405020304" pitchFamily="18" charset="0"/>
              </a:rPr>
              <a:t>A schedule or summary table of personnel or position counts for prior, current and budgeted years shall be provided.</a:t>
            </a:r>
          </a:p>
          <a:p>
            <a:pPr marL="0" marR="0" indent="0">
              <a:spcBef>
                <a:spcPts val="3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spcBef>
                <a:spcPts val="35"/>
              </a:spcBef>
              <a:buNone/>
            </a:pPr>
            <a:r>
              <a:rPr lang="en-US" sz="1800" dirty="0">
                <a:effectLst/>
                <a:latin typeface="Times New Roman" panose="02020603050405020304" pitchFamily="18" charset="0"/>
                <a:ea typeface="Times New Roman" panose="02020603050405020304" pitchFamily="18" charset="0"/>
              </a:rPr>
              <a:t>#O4. </a:t>
            </a:r>
            <a:r>
              <a:rPr lang="en-US" sz="1800" i="1" dirty="0">
                <a:effectLst/>
                <a:latin typeface="Times New Roman" panose="02020603050405020304" pitchFamily="18" charset="0"/>
                <a:ea typeface="Times New Roman" panose="02020603050405020304" pitchFamily="18" charset="0"/>
              </a:rPr>
              <a:t>Mandatory</a:t>
            </a:r>
            <a:r>
              <a:rPr lang="en-US" sz="1800" dirty="0">
                <a:effectLst/>
                <a:latin typeface="Times New Roman" panose="02020603050405020304" pitchFamily="18" charset="0"/>
                <a:ea typeface="Times New Roman" panose="02020603050405020304" pitchFamily="18" charset="0"/>
              </a:rPr>
              <a:t>: Include departmental/program descriptions.</a:t>
            </a:r>
          </a:p>
          <a:p>
            <a:pPr marL="0" marR="0" indent="0">
              <a:spcBef>
                <a:spcPts val="3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#O5: Include clearly stated goals and objectives of the department or program.</a:t>
            </a:r>
          </a:p>
          <a:p>
            <a:pPr marL="0" indent="0">
              <a:buNone/>
            </a:pPr>
            <a:endParaRPr lang="en-US" dirty="0"/>
          </a:p>
        </p:txBody>
      </p:sp>
      <p:sp>
        <p:nvSpPr>
          <p:cNvPr id="2" name="Slide Number Placeholder 1">
            <a:extLst>
              <a:ext uri="{FF2B5EF4-FFF2-40B4-BE49-F238E27FC236}">
                <a16:creationId xmlns:a16="http://schemas.microsoft.com/office/drawing/2014/main" id="{40818B7F-F636-A515-73F0-8836BFBDD75D}"/>
              </a:ext>
            </a:extLst>
          </p:cNvPr>
          <p:cNvSpPr>
            <a:spLocks noGrp="1"/>
          </p:cNvSpPr>
          <p:nvPr>
            <p:ph type="sldNum" sz="quarter" idx="12"/>
          </p:nvPr>
        </p:nvSpPr>
        <p:spPr/>
        <p:txBody>
          <a:bodyPr/>
          <a:lstStyle/>
          <a:p>
            <a:fld id="{14617999-A157-4DFC-8043-5AC5102C2F5C}" type="slidenum">
              <a:rPr lang="en-US" smtClean="0"/>
              <a:t>9</a:t>
            </a:fld>
            <a:endParaRPr lang="en-US" dirty="0"/>
          </a:p>
        </p:txBody>
      </p:sp>
    </p:spTree>
    <p:extLst>
      <p:ext uri="{BB962C8B-B14F-4D97-AF65-F5344CB8AC3E}">
        <p14:creationId xmlns:p14="http://schemas.microsoft.com/office/powerpoint/2010/main" val="2501098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2691</TotalTime>
  <Words>1606</Words>
  <Application>Microsoft Office PowerPoint</Application>
  <PresentationFormat>Widescreen</PresentationFormat>
  <Paragraphs>152</Paragraphs>
  <Slides>15</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Arial</vt:lpstr>
      <vt:lpstr>Calibri</vt:lpstr>
      <vt:lpstr>Calibri Light</vt:lpstr>
      <vt:lpstr>inherit</vt:lpstr>
      <vt:lpstr>Lato</vt:lpstr>
      <vt:lpstr>Merriweather</vt:lpstr>
      <vt:lpstr>Monotype Sorts</vt:lpstr>
      <vt:lpstr>Times New Roman</vt:lpstr>
      <vt:lpstr>Office Theme</vt:lpstr>
      <vt:lpstr>Worksheet</vt:lpstr>
      <vt:lpstr> National GFOA Budget Award Program</vt:lpstr>
      <vt:lpstr> National GFOA Budget Award Program</vt:lpstr>
      <vt:lpstr>  What is the Big Deal?</vt:lpstr>
      <vt:lpstr>PowerPoint Presentation</vt:lpstr>
      <vt:lpstr>Who are the MA Recipients?</vt:lpstr>
      <vt:lpstr>  What are the criteria? </vt:lpstr>
      <vt:lpstr>  What are the criteria?</vt:lpstr>
      <vt:lpstr>  What are the criteria?</vt:lpstr>
      <vt:lpstr>  What are the criteria?</vt:lpstr>
      <vt:lpstr>  What are the criteria?</vt:lpstr>
      <vt:lpstr> How does meeting these requirements legitimize the budget process? </vt:lpstr>
      <vt:lpstr> How does meeting these requirements legitimize the budget process? </vt:lpstr>
      <vt:lpstr> How does meeting these requirements legitimize the budget process? </vt:lpstr>
      <vt:lpstr>For more information, please contact</vt:lpstr>
      <vt:lpstr>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Abrahams</dc:creator>
  <cp:lastModifiedBy>Mark Abrahams</cp:lastModifiedBy>
  <cp:revision>18</cp:revision>
  <dcterms:created xsi:type="dcterms:W3CDTF">2023-10-24T13:15:56Z</dcterms:created>
  <dcterms:modified xsi:type="dcterms:W3CDTF">2023-11-09T17:52:51Z</dcterms:modified>
</cp:coreProperties>
</file>